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embedTrueTypeFonts="1" autoCompressPictures="0">
  <p:sldMasterIdLst>
    <p:sldMasterId id="2147483648" r:id="rId1"/>
  </p:sldMasterIdLst>
  <p:notesMasterIdLst>
    <p:notesMasterId r:id="rId16"/>
  </p:notesMasterIdLst>
  <p:handoutMasterIdLst>
    <p:handoutMasterId r:id="rId17"/>
  </p:handoutMasterIdLst>
  <p:sldIdLst>
    <p:sldId id="375" r:id="rId2"/>
    <p:sldId id="372" r:id="rId3"/>
    <p:sldId id="381" r:id="rId4"/>
    <p:sldId id="407" r:id="rId5"/>
    <p:sldId id="363" r:id="rId6"/>
    <p:sldId id="412" r:id="rId7"/>
    <p:sldId id="408" r:id="rId8"/>
    <p:sldId id="410" r:id="rId9"/>
    <p:sldId id="377" r:id="rId10"/>
    <p:sldId id="379" r:id="rId11"/>
    <p:sldId id="390" r:id="rId12"/>
    <p:sldId id="404" r:id="rId13"/>
    <p:sldId id="409" r:id="rId14"/>
    <p:sldId id="262" r:id="rId15"/>
  </p:sldIdLst>
  <p:sldSz cx="24384000" cy="13716000"/>
  <p:notesSz cx="6797675" cy="9926638"/>
  <p:embeddedFontLst>
    <p:embeddedFont>
      <p:font typeface="Calibri" panose="020F0502020204030204" pitchFamily="34" charset="0"/>
      <p:regular r:id="rId18"/>
      <p:bold r:id="rId19"/>
      <p:italic r:id="rId20"/>
      <p:boldItalic r:id="rId21"/>
    </p:embeddedFont>
    <p:embeddedFont>
      <p:font typeface="Open Sans" panose="020B0604020202020204" charset="0"/>
      <p:regular r:id="rId22"/>
      <p:bold r:id="rId23"/>
      <p:italic r:id="rId24"/>
      <p:boldItalic r:id="rId25"/>
    </p:embeddedFont>
    <p:embeddedFont>
      <p:font typeface="Montserrat Semi" panose="020B0604020202020204" charset="0"/>
      <p:regular r:id="rId26"/>
    </p:embeddedFont>
    <p:embeddedFont>
      <p:font typeface="Montserrat" panose="020B0604020202020204" charset="0"/>
      <p:regular r:id="rId27"/>
    </p:embeddedFont>
  </p:embeddedFontLst>
  <p:defaultTextStyle>
    <a:defPPr>
      <a:defRPr lang="en-US"/>
    </a:defPPr>
    <a:lvl1pPr algn="l" defTabSz="825500" rtl="0" eaLnBrk="0" fontAlgn="base" hangingPunct="0">
      <a:spcBef>
        <a:spcPct val="0"/>
      </a:spcBef>
      <a:spcAft>
        <a:spcPct val="0"/>
      </a:spcAft>
      <a:defRPr sz="2000" kern="1200">
        <a:solidFill>
          <a:srgbClr val="74808C"/>
        </a:solidFill>
        <a:latin typeface="Poppins"/>
        <a:ea typeface="Poppins"/>
        <a:cs typeface="Poppins"/>
        <a:sym typeface="Poppins"/>
      </a:defRPr>
    </a:lvl1pPr>
    <a:lvl2pPr marL="457200" indent="-228600" algn="l" defTabSz="825500" rtl="0" eaLnBrk="0" fontAlgn="base" hangingPunct="0">
      <a:spcBef>
        <a:spcPct val="0"/>
      </a:spcBef>
      <a:spcAft>
        <a:spcPct val="0"/>
      </a:spcAft>
      <a:defRPr sz="2000" kern="1200">
        <a:solidFill>
          <a:srgbClr val="74808C"/>
        </a:solidFill>
        <a:latin typeface="Poppins"/>
        <a:ea typeface="Poppins"/>
        <a:cs typeface="Poppins"/>
        <a:sym typeface="Poppins"/>
      </a:defRPr>
    </a:lvl2pPr>
    <a:lvl3pPr marL="914400" indent="-457200" algn="l" defTabSz="825500" rtl="0" eaLnBrk="0" fontAlgn="base" hangingPunct="0">
      <a:spcBef>
        <a:spcPct val="0"/>
      </a:spcBef>
      <a:spcAft>
        <a:spcPct val="0"/>
      </a:spcAft>
      <a:defRPr sz="2000" kern="1200">
        <a:solidFill>
          <a:srgbClr val="74808C"/>
        </a:solidFill>
        <a:latin typeface="Poppins"/>
        <a:ea typeface="Poppins"/>
        <a:cs typeface="Poppins"/>
        <a:sym typeface="Poppins"/>
      </a:defRPr>
    </a:lvl3pPr>
    <a:lvl4pPr marL="1371600" indent="-685800" algn="l" defTabSz="825500" rtl="0" eaLnBrk="0" fontAlgn="base" hangingPunct="0">
      <a:spcBef>
        <a:spcPct val="0"/>
      </a:spcBef>
      <a:spcAft>
        <a:spcPct val="0"/>
      </a:spcAft>
      <a:defRPr sz="2000" kern="1200">
        <a:solidFill>
          <a:srgbClr val="74808C"/>
        </a:solidFill>
        <a:latin typeface="Poppins"/>
        <a:ea typeface="Poppins"/>
        <a:cs typeface="Poppins"/>
        <a:sym typeface="Poppins"/>
      </a:defRPr>
    </a:lvl4pPr>
    <a:lvl5pPr marL="1828800" indent="-914400" algn="l" defTabSz="825500" rtl="0" eaLnBrk="0" fontAlgn="base" hangingPunct="0">
      <a:spcBef>
        <a:spcPct val="0"/>
      </a:spcBef>
      <a:spcAft>
        <a:spcPct val="0"/>
      </a:spcAft>
      <a:defRPr sz="2000" kern="1200">
        <a:solidFill>
          <a:srgbClr val="74808C"/>
        </a:solidFill>
        <a:latin typeface="Poppins"/>
        <a:ea typeface="Poppins"/>
        <a:cs typeface="Poppins"/>
        <a:sym typeface="Poppins"/>
      </a:defRPr>
    </a:lvl5pPr>
    <a:lvl6pPr marL="2286000" algn="l" defTabSz="914400" rtl="0" eaLnBrk="1" latinLnBrk="0" hangingPunct="1">
      <a:defRPr sz="2000" kern="1200">
        <a:solidFill>
          <a:srgbClr val="74808C"/>
        </a:solidFill>
        <a:latin typeface="Poppins"/>
        <a:ea typeface="Poppins"/>
        <a:cs typeface="Poppins"/>
        <a:sym typeface="Poppins"/>
      </a:defRPr>
    </a:lvl6pPr>
    <a:lvl7pPr marL="2743200" algn="l" defTabSz="914400" rtl="0" eaLnBrk="1" latinLnBrk="0" hangingPunct="1">
      <a:defRPr sz="2000" kern="1200">
        <a:solidFill>
          <a:srgbClr val="74808C"/>
        </a:solidFill>
        <a:latin typeface="Poppins"/>
        <a:ea typeface="Poppins"/>
        <a:cs typeface="Poppins"/>
        <a:sym typeface="Poppins"/>
      </a:defRPr>
    </a:lvl7pPr>
    <a:lvl8pPr marL="3200400" algn="l" defTabSz="914400" rtl="0" eaLnBrk="1" latinLnBrk="0" hangingPunct="1">
      <a:defRPr sz="2000" kern="1200">
        <a:solidFill>
          <a:srgbClr val="74808C"/>
        </a:solidFill>
        <a:latin typeface="Poppins"/>
        <a:ea typeface="Poppins"/>
        <a:cs typeface="Poppins"/>
        <a:sym typeface="Poppins"/>
      </a:defRPr>
    </a:lvl8pPr>
    <a:lvl9pPr marL="3657600" algn="l" defTabSz="914400" rtl="0" eaLnBrk="1" latinLnBrk="0" hangingPunct="1">
      <a:defRPr sz="2000" kern="1200">
        <a:solidFill>
          <a:srgbClr val="74808C"/>
        </a:solidFill>
        <a:latin typeface="Poppins"/>
        <a:ea typeface="Poppins"/>
        <a:cs typeface="Poppins"/>
        <a:sym typeface="Poppin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DFB2"/>
    <a:srgbClr val="DBD8DD"/>
    <a:srgbClr val="1F1F1F"/>
    <a:srgbClr val="EDEAF0"/>
    <a:srgbClr val="FDF9FF"/>
    <a:srgbClr val="EEEBF0"/>
    <a:srgbClr val="0FDBB3"/>
    <a:srgbClr val="32D1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4" autoAdjust="0"/>
    <p:restoredTop sz="44211" autoAdjust="0"/>
  </p:normalViewPr>
  <p:slideViewPr>
    <p:cSldViewPr showGuides="1">
      <p:cViewPr>
        <p:scale>
          <a:sx n="17" d="100"/>
          <a:sy n="17" d="100"/>
        </p:scale>
        <p:origin x="1488" y="8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2" d="100"/>
        <a:sy n="62" d="100"/>
      </p:scale>
      <p:origin x="0" y="0"/>
    </p:cViewPr>
  </p:sorterViewPr>
  <p:notesViewPr>
    <p:cSldViewPr>
      <p:cViewPr varScale="1">
        <p:scale>
          <a:sx n="57" d="100"/>
          <a:sy n="57" d="100"/>
        </p:scale>
        <p:origin x="1810"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DC213A7-16A5-814C-ACBA-BE16E4DF58EB}"/>
              </a:ext>
            </a:extLst>
          </p:cNvPr>
          <p:cNvSpPr>
            <a:spLocks noGrp="1"/>
          </p:cNvSpPr>
          <p:nvPr>
            <p:ph type="hdr" sz="quarter"/>
          </p:nvPr>
        </p:nvSpPr>
        <p:spPr>
          <a:xfrm>
            <a:off x="0" y="0"/>
            <a:ext cx="2945659" cy="498056"/>
          </a:xfrm>
          <a:prstGeom prst="rect">
            <a:avLst/>
          </a:prstGeom>
        </p:spPr>
        <p:txBody>
          <a:bodyPr vert="horz" wrap="square" lIns="91440" tIns="45720" rIns="91440" bIns="45720" numCol="1" anchor="t" anchorCtr="0" compatLnSpc="1">
            <a:prstTxWarp prst="textNoShape">
              <a:avLst/>
            </a:prstTxWarp>
          </a:bodyPr>
          <a:lstStyle>
            <a:lvl1pPr eaLnBrk="1">
              <a:defRPr sz="1200">
                <a:latin typeface="Poppins" charset="0"/>
                <a:ea typeface="Poppins" charset="0"/>
                <a:cs typeface="Poppins" charset="0"/>
                <a:sym typeface="Poppins" charset="0"/>
              </a:defRPr>
            </a:lvl1pPr>
          </a:lstStyle>
          <a:p>
            <a:pPr>
              <a:defRPr/>
            </a:pPr>
            <a:endParaRPr lang="en-US" altLang="en-US" dirty="0"/>
          </a:p>
        </p:txBody>
      </p:sp>
      <p:sp>
        <p:nvSpPr>
          <p:cNvPr id="3" name="Date Placeholder 2">
            <a:extLst>
              <a:ext uri="{FF2B5EF4-FFF2-40B4-BE49-F238E27FC236}">
                <a16:creationId xmlns:a16="http://schemas.microsoft.com/office/drawing/2014/main" id="{516422B8-D0B5-C14E-85D3-97F52CA0183B}"/>
              </a:ext>
            </a:extLst>
          </p:cNvPr>
          <p:cNvSpPr>
            <a:spLocks noGrp="1"/>
          </p:cNvSpPr>
          <p:nvPr>
            <p:ph type="dt" sz="quarter" idx="1"/>
          </p:nvPr>
        </p:nvSpPr>
        <p:spPr>
          <a:xfrm>
            <a:off x="3850443" y="0"/>
            <a:ext cx="2945659" cy="498056"/>
          </a:xfrm>
          <a:prstGeom prst="rect">
            <a:avLst/>
          </a:prstGeom>
        </p:spPr>
        <p:txBody>
          <a:bodyPr vert="horz" wrap="square" lIns="91440" tIns="45720" rIns="91440" bIns="45720" numCol="1" anchor="t" anchorCtr="0" compatLnSpc="1">
            <a:prstTxWarp prst="textNoShape">
              <a:avLst/>
            </a:prstTxWarp>
          </a:bodyPr>
          <a:lstStyle>
            <a:lvl1pPr algn="r" eaLnBrk="1">
              <a:defRPr sz="1200">
                <a:latin typeface="Poppins" charset="0"/>
                <a:ea typeface="Poppins" charset="0"/>
                <a:cs typeface="Poppins" charset="0"/>
                <a:sym typeface="Poppins" charset="0"/>
              </a:defRPr>
            </a:lvl1pPr>
          </a:lstStyle>
          <a:p>
            <a:pPr>
              <a:defRPr/>
            </a:pPr>
            <a:fld id="{3C80C88B-0730-7645-9EB2-3646EAF114B0}" type="datetimeFigureOut">
              <a:rPr lang="en-US" altLang="en-US"/>
              <a:pPr>
                <a:defRPr/>
              </a:pPr>
              <a:t>10/23/2018</a:t>
            </a:fld>
            <a:endParaRPr lang="en-US" altLang="en-US" dirty="0"/>
          </a:p>
        </p:txBody>
      </p:sp>
      <p:sp>
        <p:nvSpPr>
          <p:cNvPr id="4" name="Footer Placeholder 3">
            <a:extLst>
              <a:ext uri="{FF2B5EF4-FFF2-40B4-BE49-F238E27FC236}">
                <a16:creationId xmlns:a16="http://schemas.microsoft.com/office/drawing/2014/main" id="{CEABF994-FBF7-314B-977A-1FCCA773AEF3}"/>
              </a:ext>
            </a:extLst>
          </p:cNvPr>
          <p:cNvSpPr>
            <a:spLocks noGrp="1"/>
          </p:cNvSpPr>
          <p:nvPr>
            <p:ph type="ftr" sz="quarter" idx="2"/>
          </p:nvPr>
        </p:nvSpPr>
        <p:spPr>
          <a:xfrm>
            <a:off x="0" y="9428584"/>
            <a:ext cx="2945659" cy="498055"/>
          </a:xfrm>
          <a:prstGeom prst="rect">
            <a:avLst/>
          </a:prstGeom>
        </p:spPr>
        <p:txBody>
          <a:bodyPr vert="horz" wrap="square" lIns="91440" tIns="45720" rIns="91440" bIns="45720" numCol="1" anchor="b" anchorCtr="0" compatLnSpc="1">
            <a:prstTxWarp prst="textNoShape">
              <a:avLst/>
            </a:prstTxWarp>
          </a:bodyPr>
          <a:lstStyle>
            <a:lvl1pPr eaLnBrk="1">
              <a:defRPr sz="1200">
                <a:latin typeface="Poppins" charset="0"/>
                <a:ea typeface="Poppins" charset="0"/>
                <a:cs typeface="Poppins" charset="0"/>
                <a:sym typeface="Poppins" charset="0"/>
              </a:defRPr>
            </a:lvl1pPr>
          </a:lstStyle>
          <a:p>
            <a:pPr>
              <a:defRPr/>
            </a:pPr>
            <a:endParaRPr lang="en-US" altLang="en-US" dirty="0"/>
          </a:p>
        </p:txBody>
      </p:sp>
      <p:sp>
        <p:nvSpPr>
          <p:cNvPr id="5" name="Slide Number Placeholder 4">
            <a:extLst>
              <a:ext uri="{FF2B5EF4-FFF2-40B4-BE49-F238E27FC236}">
                <a16:creationId xmlns:a16="http://schemas.microsoft.com/office/drawing/2014/main" id="{E9A33402-169A-3146-B33E-FB0BD903999F}"/>
              </a:ext>
            </a:extLst>
          </p:cNvPr>
          <p:cNvSpPr>
            <a:spLocks noGrp="1"/>
          </p:cNvSpPr>
          <p:nvPr>
            <p:ph type="sldNum" sz="quarter" idx="3"/>
          </p:nvPr>
        </p:nvSpPr>
        <p:spPr>
          <a:xfrm>
            <a:off x="3850443" y="9428584"/>
            <a:ext cx="2945659" cy="498055"/>
          </a:xfrm>
          <a:prstGeom prst="rect">
            <a:avLst/>
          </a:prstGeom>
        </p:spPr>
        <p:txBody>
          <a:bodyPr vert="horz" wrap="square" lIns="91440" tIns="45720" rIns="91440" bIns="45720" numCol="1" anchor="b" anchorCtr="0" compatLnSpc="1">
            <a:prstTxWarp prst="textNoShape">
              <a:avLst/>
            </a:prstTxWarp>
          </a:bodyPr>
          <a:lstStyle>
            <a:lvl1pPr algn="r" eaLnBrk="1">
              <a:defRPr sz="1200">
                <a:latin typeface="Poppins" charset="0"/>
                <a:ea typeface="Poppins" charset="0"/>
                <a:cs typeface="Poppins" charset="0"/>
                <a:sym typeface="Poppins" charset="0"/>
              </a:defRPr>
            </a:lvl1pPr>
          </a:lstStyle>
          <a:p>
            <a:pPr>
              <a:defRPr/>
            </a:pPr>
            <a:fld id="{EF07ABDA-7538-A441-9152-6C797C076F68}"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0.svg>
</file>

<file path=ppt/media/image11.jpeg>
</file>

<file path=ppt/media/image12.jpeg>
</file>

<file path=ppt/media/image2.png>
</file>

<file path=ppt/media/image3.png>
</file>

<file path=ppt/media/image4.jpeg>
</file>

<file path=ppt/media/image5.jpe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55895CDA-C751-6E41-BB8C-E18260B9A31E}"/>
              </a:ext>
            </a:extLst>
          </p:cNvPr>
          <p:cNvSpPr>
            <a:spLocks noGrp="1"/>
          </p:cNvSpPr>
          <p:nvPr>
            <p:ph type="body" sz="quarter" idx="1"/>
          </p:nvPr>
        </p:nvSpPr>
        <p:spPr bwMode="auto">
          <a:xfrm>
            <a:off x="906357" y="4715153"/>
            <a:ext cx="4984962" cy="44669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a:extLst>
        </p:spPr>
        <p:txBody>
          <a:bodyPr vert="horz" wrap="square" lIns="91440" tIns="45720" rIns="91440" bIns="45720" numCol="1" anchor="t" anchorCtr="0" compatLnSpc="1">
            <a:prstTxWarp prst="textNoShape">
              <a:avLst/>
            </a:prstTxWarp>
          </a:bodyPr>
          <a:lstStyle/>
          <a:p>
            <a:pPr lvl="0"/>
            <a:r>
              <a:rPr lang="x-none" altLang="x-none" noProof="0">
                <a:sym typeface="Helvetica Neue" charset="0"/>
              </a:rPr>
              <a:t>Click to edit Master text styles</a:t>
            </a:r>
          </a:p>
          <a:p>
            <a:pPr lvl="1"/>
            <a:r>
              <a:rPr lang="x-none" altLang="x-none" noProof="0">
                <a:sym typeface="Helvetica Neue" charset="0"/>
              </a:rPr>
              <a:t>Second level</a:t>
            </a:r>
          </a:p>
          <a:p>
            <a:pPr lvl="2"/>
            <a:r>
              <a:rPr lang="x-none" altLang="x-none" noProof="0">
                <a:sym typeface="Helvetica Neue" charset="0"/>
              </a:rPr>
              <a:t>Third level</a:t>
            </a:r>
          </a:p>
          <a:p>
            <a:pPr lvl="3"/>
            <a:r>
              <a:rPr lang="x-none" altLang="x-none" noProof="0">
                <a:sym typeface="Helvetica Neue" charset="0"/>
              </a:rPr>
              <a:t>Fourth level</a:t>
            </a:r>
          </a:p>
          <a:p>
            <a:pPr lvl="4"/>
            <a:r>
              <a:rPr lang="x-none" altLang="x-none" noProof="0">
                <a:sym typeface="Helvetica Neue" charset="0"/>
              </a:rPr>
              <a:t>Fifth level</a:t>
            </a:r>
          </a:p>
        </p:txBody>
      </p:sp>
      <p:sp>
        <p:nvSpPr>
          <p:cNvPr id="2" name="Slide Image Placeholder 1">
            <a:extLst>
              <a:ext uri="{FF2B5EF4-FFF2-40B4-BE49-F238E27FC236}">
                <a16:creationId xmlns:a16="http://schemas.microsoft.com/office/drawing/2014/main" id="{E216CDE9-5B29-2642-AC37-BDA3F1737DE2}"/>
              </a:ext>
            </a:extLst>
          </p:cNvPr>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en-US"/>
          </a:p>
        </p:txBody>
      </p:sp>
    </p:spTree>
  </p:cSld>
  <p:clrMap bg1="lt1" tx1="dk1" bg2="lt2" tx2="dk2" accent1="accent1" accent2="accent2" accent3="accent3" accent4="accent4" accent5="accent5" accent6="accent6" hlink="hlink" folHlink="folHlink"/>
  <p:notesStyle>
    <a:lvl1pPr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anose="02000503000000020004" pitchFamily="2" charset="0"/>
      </a:defRPr>
    </a:lvl1pPr>
    <a:lvl2pPr indent="2286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anose="02000503000000020004" pitchFamily="2" charset="0"/>
      </a:defRPr>
    </a:lvl2pPr>
    <a:lvl3pPr indent="4572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anose="02000503000000020004" pitchFamily="2" charset="0"/>
      </a:defRPr>
    </a:lvl3pPr>
    <a:lvl4pPr indent="6858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anose="02000503000000020004" pitchFamily="2" charset="0"/>
      </a:defRPr>
    </a:lvl4pPr>
    <a:lvl5pPr indent="914400" algn="l" defTabSz="457200" rtl="0" eaLnBrk="0" fontAlgn="base" hangingPunct="0">
      <a:lnSpc>
        <a:spcPct val="117000"/>
      </a:lnSpc>
      <a:spcBef>
        <a:spcPct val="0"/>
      </a:spcBef>
      <a:spcAft>
        <a:spcPct val="0"/>
      </a:spcAft>
      <a:defRPr sz="2200" kern="1200">
        <a:solidFill>
          <a:srgbClr val="000000"/>
        </a:solidFill>
        <a:latin typeface="Helvetica Neue" charset="0"/>
        <a:ea typeface="Helvetica Neue" charset="0"/>
        <a:cs typeface="Helvetica Neue" charset="0"/>
        <a:sym typeface="Helvetica Neue" panose="02000503000000020004" pitchFamily="2"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79768" y="4715153"/>
            <a:ext cx="5438140" cy="4466987"/>
          </a:xfrm>
        </p:spPr>
        <p:txBody>
          <a:bodyPr/>
          <a:lstStyle/>
          <a:p>
            <a:pPr>
              <a:lnSpc>
                <a:spcPct val="150000"/>
              </a:lnSpc>
            </a:pPr>
            <a:r>
              <a:rPr lang="en-GB" sz="1200" dirty="0">
                <a:latin typeface="+mn-lt"/>
              </a:rPr>
              <a:t>Hi Everyone! My name is </a:t>
            </a:r>
            <a:r>
              <a:rPr lang="en-GB" sz="1200" dirty="0" err="1">
                <a:latin typeface="+mn-lt"/>
              </a:rPr>
              <a:t>Evanthia</a:t>
            </a:r>
            <a:r>
              <a:rPr lang="en-GB" sz="1200" dirty="0">
                <a:latin typeface="+mn-lt"/>
              </a:rPr>
              <a:t> Samaras. I am a PhD Candidate at the University of Technology Sydney (or UTS for short). Today I am going to </a:t>
            </a:r>
            <a:r>
              <a:rPr lang="en-GB" sz="1200" dirty="0" smtClean="0">
                <a:latin typeface="+mn-lt"/>
              </a:rPr>
              <a:t>discuss my </a:t>
            </a:r>
            <a:r>
              <a:rPr lang="en-GB" sz="1200" dirty="0">
                <a:latin typeface="+mn-lt"/>
              </a:rPr>
              <a:t>doctoral research project, which is about archiving and preserving film digital visual effects </a:t>
            </a:r>
            <a:r>
              <a:rPr lang="en-GB" sz="1200" dirty="0" smtClean="0">
                <a:latin typeface="+mn-lt"/>
              </a:rPr>
              <a:t>records.</a:t>
            </a:r>
          </a:p>
        </p:txBody>
      </p:sp>
    </p:spTree>
    <p:extLst>
      <p:ext uri="{BB962C8B-B14F-4D97-AF65-F5344CB8AC3E}">
        <p14:creationId xmlns:p14="http://schemas.microsoft.com/office/powerpoint/2010/main" val="6330180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79768" y="4715153"/>
            <a:ext cx="5438140" cy="4466987"/>
          </a:xfrm>
        </p:spPr>
        <p:txBody>
          <a:bodyPr/>
          <a:lstStyle/>
          <a:p>
            <a:pPr>
              <a:lnSpc>
                <a:spcPct val="150000"/>
              </a:lnSpc>
            </a:pPr>
            <a:r>
              <a:rPr lang="en-GB" sz="1200" dirty="0">
                <a:latin typeface="+mn-lt"/>
              </a:rPr>
              <a:t>My research aims to:</a:t>
            </a:r>
          </a:p>
          <a:p>
            <a:pPr marL="171450" marR="0" lvl="0" indent="-171450" algn="l" defTabSz="457200" rtl="0" eaLnBrk="0" fontAlgn="base" latinLnBrk="0" hangingPunct="0">
              <a:lnSpc>
                <a:spcPct val="150000"/>
              </a:lnSpc>
              <a:spcBef>
                <a:spcPct val="0"/>
              </a:spcBef>
              <a:spcAft>
                <a:spcPct val="0"/>
              </a:spcAft>
              <a:buClrTx/>
              <a:buSzTx/>
              <a:buFont typeface="Arial" panose="020B0604020202020204" pitchFamily="34" charset="0"/>
              <a:buChar char="•"/>
              <a:tabLst/>
              <a:defRPr/>
            </a:pPr>
            <a:r>
              <a:rPr lang="en-US" altLang="en-US" sz="1200" dirty="0" smtClean="0">
                <a:solidFill>
                  <a:schemeClr val="tx1"/>
                </a:solidFill>
                <a:latin typeface="+mn-lt"/>
                <a:cs typeface="Open Sans" panose="020B0606030504020204" pitchFamily="34" charset="0"/>
              </a:rPr>
              <a:t>Improve </a:t>
            </a:r>
            <a:r>
              <a:rPr lang="en-US" altLang="en-US" sz="1200" dirty="0">
                <a:solidFill>
                  <a:schemeClr val="tx1"/>
                </a:solidFill>
                <a:latin typeface="+mn-lt"/>
                <a:cs typeface="Open Sans" panose="020B0606030504020204" pitchFamily="34" charset="0"/>
              </a:rPr>
              <a:t>records management and archiving practice within the VFX industry</a:t>
            </a:r>
          </a:p>
          <a:p>
            <a:pPr marL="171450" marR="0" lvl="0" indent="-171450" algn="l" defTabSz="457200" rtl="0" eaLnBrk="0" fontAlgn="base" latinLnBrk="0" hangingPunct="0">
              <a:lnSpc>
                <a:spcPct val="150000"/>
              </a:lnSpc>
              <a:spcBef>
                <a:spcPct val="0"/>
              </a:spcBef>
              <a:spcAft>
                <a:spcPct val="0"/>
              </a:spcAft>
              <a:buClrTx/>
              <a:buSzTx/>
              <a:buFont typeface="Arial" panose="020B0604020202020204" pitchFamily="34" charset="0"/>
              <a:buChar char="•"/>
              <a:tabLst/>
              <a:defRPr/>
            </a:pPr>
            <a:r>
              <a:rPr lang="en-US" altLang="en-US" sz="1200" dirty="0" smtClean="0">
                <a:solidFill>
                  <a:schemeClr val="tx1"/>
                </a:solidFill>
                <a:latin typeface="+mn-lt"/>
                <a:cs typeface="Open Sans" panose="020B0606030504020204" pitchFamily="34" charset="0"/>
              </a:rPr>
              <a:t>Ensure </a:t>
            </a:r>
            <a:r>
              <a:rPr lang="en-US" altLang="en-US" sz="1200" dirty="0">
                <a:solidFill>
                  <a:schemeClr val="tx1"/>
                </a:solidFill>
                <a:latin typeface="+mn-lt"/>
                <a:cs typeface="Open Sans" panose="020B0606030504020204" pitchFamily="34" charset="0"/>
              </a:rPr>
              <a:t>that significant VFX records are digitally preserved over </a:t>
            </a:r>
            <a:r>
              <a:rPr lang="en-US" altLang="en-US" sz="1200" dirty="0" smtClean="0">
                <a:solidFill>
                  <a:schemeClr val="tx1"/>
                </a:solidFill>
                <a:latin typeface="+mn-lt"/>
                <a:cs typeface="Open Sans" panose="020B0606030504020204" pitchFamily="34" charset="0"/>
              </a:rPr>
              <a:t>time.</a:t>
            </a:r>
            <a:endParaRPr lang="en-GB" dirty="0"/>
          </a:p>
        </p:txBody>
      </p:sp>
    </p:spTree>
    <p:extLst>
      <p:ext uri="{BB962C8B-B14F-4D97-AF65-F5344CB8AC3E}">
        <p14:creationId xmlns:p14="http://schemas.microsoft.com/office/powerpoint/2010/main" val="1058773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422275" y="4715153"/>
            <a:ext cx="5953125" cy="4466987"/>
          </a:xfrm>
        </p:spPr>
        <p:txBody>
          <a:bodyPr/>
          <a:lstStyle/>
          <a:p>
            <a:pPr>
              <a:lnSpc>
                <a:spcPct val="150000"/>
              </a:lnSpc>
            </a:pPr>
            <a:r>
              <a:rPr lang="en-US" sz="1200" dirty="0">
                <a:latin typeface="+mn-lt"/>
              </a:rPr>
              <a:t>To achieve </a:t>
            </a:r>
            <a:r>
              <a:rPr lang="en-US" sz="1200" dirty="0" smtClean="0">
                <a:latin typeface="+mn-lt"/>
              </a:rPr>
              <a:t>the</a:t>
            </a:r>
            <a:r>
              <a:rPr lang="en-US" sz="1200" baseline="0" dirty="0" smtClean="0">
                <a:latin typeface="+mn-lt"/>
              </a:rPr>
              <a:t> aims, my research has these objectives:</a:t>
            </a:r>
            <a:endParaRPr lang="en-US" sz="1200" dirty="0">
              <a:latin typeface="+mn-lt"/>
            </a:endParaRPr>
          </a:p>
          <a:p>
            <a:pPr marL="171450" marR="0" lvl="0" indent="-171450" algn="l" defTabSz="457200" rtl="0" eaLnBrk="0" fontAlgn="base" latinLnBrk="0" hangingPunct="0">
              <a:lnSpc>
                <a:spcPct val="150000"/>
              </a:lnSpc>
              <a:spcBef>
                <a:spcPct val="0"/>
              </a:spcBef>
              <a:spcAft>
                <a:spcPct val="0"/>
              </a:spcAft>
              <a:buClrTx/>
              <a:buSzTx/>
              <a:buFont typeface="Arial" panose="020B0604020202020204" pitchFamily="34" charset="0"/>
              <a:buChar char="•"/>
              <a:tabLst/>
              <a:defRPr/>
            </a:pPr>
            <a:r>
              <a:rPr lang="en-US" altLang="en-US" sz="1200" dirty="0" smtClean="0">
                <a:solidFill>
                  <a:schemeClr val="tx1"/>
                </a:solidFill>
                <a:latin typeface="+mn-lt"/>
                <a:cs typeface="Open Sans" panose="020B0606030504020204" pitchFamily="34" charset="0"/>
              </a:rPr>
              <a:t>Identify </a:t>
            </a:r>
            <a:r>
              <a:rPr lang="en-US" altLang="en-US" sz="1200" dirty="0">
                <a:solidFill>
                  <a:schemeClr val="tx1"/>
                </a:solidFill>
                <a:latin typeface="+mn-lt"/>
                <a:cs typeface="Open Sans" panose="020B0606030504020204" pitchFamily="34" charset="0"/>
              </a:rPr>
              <a:t>records that have </a:t>
            </a:r>
            <a:r>
              <a:rPr lang="en-US" altLang="en-US" sz="1200" dirty="0" smtClean="0">
                <a:solidFill>
                  <a:schemeClr val="tx1"/>
                </a:solidFill>
                <a:latin typeface="+mn-lt"/>
                <a:cs typeface="Open Sans" panose="020B0606030504020204" pitchFamily="34" charset="0"/>
              </a:rPr>
              <a:t>ongoing</a:t>
            </a:r>
            <a:r>
              <a:rPr lang="en-US" altLang="en-US" sz="1200" baseline="0" dirty="0" smtClean="0">
                <a:solidFill>
                  <a:schemeClr val="tx1"/>
                </a:solidFill>
                <a:latin typeface="+mn-lt"/>
                <a:cs typeface="Open Sans" panose="020B0606030504020204" pitchFamily="34" charset="0"/>
              </a:rPr>
              <a:t> value and </a:t>
            </a:r>
            <a:r>
              <a:rPr lang="en-US" altLang="en-US" sz="1200" dirty="0" smtClean="0">
                <a:solidFill>
                  <a:schemeClr val="tx1"/>
                </a:solidFill>
                <a:latin typeface="+mn-lt"/>
                <a:cs typeface="Open Sans" panose="020B0606030504020204" pitchFamily="34" charset="0"/>
              </a:rPr>
              <a:t>warrant preservation </a:t>
            </a:r>
            <a:r>
              <a:rPr lang="en-US" altLang="en-US" sz="1200" dirty="0">
                <a:solidFill>
                  <a:schemeClr val="tx1"/>
                </a:solidFill>
                <a:latin typeface="+mn-lt"/>
                <a:cs typeface="Open Sans" panose="020B0606030504020204" pitchFamily="34" charset="0"/>
              </a:rPr>
              <a:t>as archives. To do this I will be talking with VFX </a:t>
            </a:r>
            <a:r>
              <a:rPr lang="en-US" altLang="en-US" sz="1200" dirty="0" smtClean="0">
                <a:solidFill>
                  <a:schemeClr val="tx1"/>
                </a:solidFill>
                <a:latin typeface="+mn-lt"/>
                <a:cs typeface="Open Sans" panose="020B0606030504020204" pitchFamily="34" charset="0"/>
              </a:rPr>
              <a:t>practitioners and hopefully some studio archivists to </a:t>
            </a:r>
            <a:r>
              <a:rPr lang="en-US" altLang="en-US" sz="1200" dirty="0">
                <a:solidFill>
                  <a:schemeClr val="tx1"/>
                </a:solidFill>
                <a:latin typeface="+mn-lt"/>
                <a:cs typeface="Open Sans" panose="020B0606030504020204" pitchFamily="34" charset="0"/>
              </a:rPr>
              <a:t>understand which types of records they </a:t>
            </a:r>
            <a:r>
              <a:rPr lang="en-US" altLang="en-US" sz="1200" dirty="0" smtClean="0">
                <a:solidFill>
                  <a:schemeClr val="tx1"/>
                </a:solidFill>
                <a:latin typeface="+mn-lt"/>
                <a:cs typeface="Open Sans" panose="020B0606030504020204" pitchFamily="34" charset="0"/>
              </a:rPr>
              <a:t>think</a:t>
            </a:r>
            <a:r>
              <a:rPr lang="en-US" altLang="en-US" sz="1200" baseline="0" dirty="0" smtClean="0">
                <a:solidFill>
                  <a:schemeClr val="tx1"/>
                </a:solidFill>
                <a:latin typeface="+mn-lt"/>
                <a:cs typeface="Open Sans" panose="020B0606030504020204" pitchFamily="34" charset="0"/>
              </a:rPr>
              <a:t> should be retained long-term.</a:t>
            </a:r>
          </a:p>
          <a:p>
            <a:pPr marL="171450" marR="0" lvl="0" indent="-171450" algn="l" defTabSz="457200" rtl="0" eaLnBrk="0" fontAlgn="base" latinLnBrk="0" hangingPunct="0">
              <a:lnSpc>
                <a:spcPct val="150000"/>
              </a:lnSpc>
              <a:spcBef>
                <a:spcPct val="0"/>
              </a:spcBef>
              <a:spcAft>
                <a:spcPct val="0"/>
              </a:spcAft>
              <a:buClrTx/>
              <a:buSzTx/>
              <a:buFont typeface="Arial" panose="020B0604020202020204" pitchFamily="34" charset="0"/>
              <a:buChar char="•"/>
              <a:tabLst/>
              <a:defRPr/>
            </a:pPr>
            <a:r>
              <a:rPr lang="en-US" altLang="en-US" sz="1200" dirty="0" smtClean="0">
                <a:solidFill>
                  <a:schemeClr val="tx1"/>
                </a:solidFill>
                <a:latin typeface="+mn-lt"/>
                <a:cs typeface="Open Sans" panose="020B0606030504020204" pitchFamily="34" charset="0"/>
              </a:rPr>
              <a:t>I </a:t>
            </a:r>
            <a:r>
              <a:rPr lang="en-US" altLang="en-US" sz="1200" dirty="0">
                <a:solidFill>
                  <a:schemeClr val="tx1"/>
                </a:solidFill>
                <a:latin typeface="+mn-lt"/>
                <a:cs typeface="Open Sans" panose="020B0606030504020204" pitchFamily="34" charset="0"/>
              </a:rPr>
              <a:t>also hope to determine which archival and metadata standards and models could be applied (or created) to arrange and describe archived VFX industry records. So this will involve researching current </a:t>
            </a:r>
            <a:r>
              <a:rPr lang="en-US" altLang="en-US" sz="1200" dirty="0" smtClean="0">
                <a:solidFill>
                  <a:schemeClr val="tx1"/>
                </a:solidFill>
                <a:latin typeface="+mn-lt"/>
                <a:cs typeface="Open Sans" panose="020B0606030504020204" pitchFamily="34" charset="0"/>
              </a:rPr>
              <a:t>standards </a:t>
            </a:r>
            <a:r>
              <a:rPr lang="en-US" altLang="en-US" sz="1200" dirty="0">
                <a:solidFill>
                  <a:schemeClr val="tx1"/>
                </a:solidFill>
                <a:latin typeface="+mn-lt"/>
                <a:cs typeface="Open Sans" panose="020B0606030504020204" pitchFamily="34" charset="0"/>
              </a:rPr>
              <a:t>and models and looking to other comparable fields such as </a:t>
            </a:r>
            <a:r>
              <a:rPr lang="en-US" altLang="en-US" sz="1200" dirty="0" smtClean="0">
                <a:solidFill>
                  <a:schemeClr val="tx1"/>
                </a:solidFill>
                <a:latin typeface="+mn-lt"/>
                <a:cs typeface="Open Sans" panose="020B0606030504020204" pitchFamily="34" charset="0"/>
              </a:rPr>
              <a:t>games </a:t>
            </a:r>
            <a:r>
              <a:rPr lang="en-US" altLang="en-US" sz="1200" dirty="0">
                <a:solidFill>
                  <a:schemeClr val="tx1"/>
                </a:solidFill>
                <a:latin typeface="+mn-lt"/>
                <a:cs typeface="Open Sans" panose="020B0606030504020204" pitchFamily="34" charset="0"/>
              </a:rPr>
              <a:t>preservation, software-based art and time-based media art </a:t>
            </a:r>
            <a:r>
              <a:rPr lang="en-US" altLang="en-US" sz="1200" dirty="0" smtClean="0">
                <a:solidFill>
                  <a:schemeClr val="tx1"/>
                </a:solidFill>
                <a:latin typeface="+mn-lt"/>
                <a:cs typeface="Open Sans" panose="020B0606030504020204" pitchFamily="34" charset="0"/>
              </a:rPr>
              <a:t>conservation.</a:t>
            </a:r>
          </a:p>
          <a:p>
            <a:pPr marL="171450" marR="0" lvl="0" indent="-171450" algn="l" defTabSz="457200" rtl="0" eaLnBrk="0" fontAlgn="base" latinLnBrk="0" hangingPunct="0">
              <a:lnSpc>
                <a:spcPct val="150000"/>
              </a:lnSpc>
              <a:spcBef>
                <a:spcPct val="0"/>
              </a:spcBef>
              <a:spcAft>
                <a:spcPct val="0"/>
              </a:spcAft>
              <a:buClrTx/>
              <a:buSzTx/>
              <a:buFont typeface="Arial" panose="020B0604020202020204" pitchFamily="34" charset="0"/>
              <a:buChar char="•"/>
              <a:tabLst/>
              <a:defRPr/>
            </a:pPr>
            <a:r>
              <a:rPr lang="en-US" altLang="en-US" sz="1200" dirty="0" smtClean="0">
                <a:solidFill>
                  <a:schemeClr val="tx1"/>
                </a:solidFill>
                <a:latin typeface="+mn-lt"/>
                <a:cs typeface="Open Sans" panose="020B0606030504020204" pitchFamily="34" charset="0"/>
              </a:rPr>
              <a:t>I </a:t>
            </a:r>
            <a:r>
              <a:rPr lang="en-US" altLang="en-US" sz="1200" dirty="0">
                <a:solidFill>
                  <a:schemeClr val="tx1"/>
                </a:solidFill>
                <a:latin typeface="+mn-lt"/>
                <a:cs typeface="Open Sans" panose="020B0606030504020204" pitchFamily="34" charset="0"/>
              </a:rPr>
              <a:t>also hope to co-develop an industry resource that outlines archival concepts and recommended approaches to support archiving </a:t>
            </a:r>
            <a:r>
              <a:rPr lang="en-US" altLang="en-US" sz="1200" dirty="0" smtClean="0">
                <a:solidFill>
                  <a:schemeClr val="tx1"/>
                </a:solidFill>
                <a:latin typeface="+mn-lt"/>
                <a:cs typeface="Open Sans" panose="020B0606030504020204" pitchFamily="34" charset="0"/>
              </a:rPr>
              <a:t>practice. </a:t>
            </a:r>
            <a:r>
              <a:rPr lang="en-US" altLang="en-US" sz="1200" dirty="0">
                <a:solidFill>
                  <a:schemeClr val="tx1"/>
                </a:solidFill>
                <a:latin typeface="+mn-lt"/>
                <a:cs typeface="Open Sans" panose="020B0606030504020204" pitchFamily="34" charset="0"/>
              </a:rPr>
              <a:t>I really want my discussions with industry to guide the format and content of this resource. So at this stage, I am not sure what it will be. Basically I </a:t>
            </a:r>
            <a:r>
              <a:rPr lang="en-US" altLang="en-US" sz="1200" dirty="0" smtClean="0">
                <a:solidFill>
                  <a:schemeClr val="tx1"/>
                </a:solidFill>
                <a:latin typeface="+mn-lt"/>
                <a:cs typeface="Open Sans" panose="020B0606030504020204" pitchFamily="34" charset="0"/>
              </a:rPr>
              <a:t>want the </a:t>
            </a:r>
            <a:r>
              <a:rPr lang="en-US" altLang="en-US" sz="1200" dirty="0">
                <a:solidFill>
                  <a:schemeClr val="tx1"/>
                </a:solidFill>
                <a:latin typeface="+mn-lt"/>
                <a:cs typeface="Open Sans" panose="020B0606030504020204" pitchFamily="34" charset="0"/>
              </a:rPr>
              <a:t>industry to direct </a:t>
            </a:r>
            <a:r>
              <a:rPr lang="en-US" altLang="en-US" sz="1200" dirty="0" smtClean="0">
                <a:solidFill>
                  <a:schemeClr val="tx1"/>
                </a:solidFill>
                <a:latin typeface="+mn-lt"/>
                <a:cs typeface="Open Sans" panose="020B0606030504020204" pitchFamily="34" charset="0"/>
              </a:rPr>
              <a:t>the outcomes.</a:t>
            </a:r>
          </a:p>
          <a:p>
            <a:pPr marL="171450" marR="0" lvl="0" indent="-171450" algn="l" defTabSz="457200" rtl="0" eaLnBrk="0" fontAlgn="base" latinLnBrk="0" hangingPunct="0">
              <a:lnSpc>
                <a:spcPct val="150000"/>
              </a:lnSpc>
              <a:spcBef>
                <a:spcPct val="0"/>
              </a:spcBef>
              <a:spcAft>
                <a:spcPct val="0"/>
              </a:spcAft>
              <a:buClrTx/>
              <a:buSzTx/>
              <a:buFont typeface="Arial" panose="020B0604020202020204" pitchFamily="34" charset="0"/>
              <a:buChar char="•"/>
              <a:tabLst/>
              <a:defRPr/>
            </a:pPr>
            <a:endParaRPr lang="en-US" altLang="en-US" sz="1200" dirty="0" smtClean="0">
              <a:solidFill>
                <a:schemeClr val="tx1"/>
              </a:solidFill>
              <a:latin typeface="+mn-lt"/>
              <a:cs typeface="Open Sans" panose="020B0606030504020204" pitchFamily="34" charset="0"/>
            </a:endParaRPr>
          </a:p>
          <a:p>
            <a:pPr marL="0" marR="0" lvl="0" indent="0" algn="l" defTabSz="457200" rtl="0" eaLnBrk="0" fontAlgn="base" latinLnBrk="0" hangingPunct="0">
              <a:lnSpc>
                <a:spcPct val="150000"/>
              </a:lnSpc>
              <a:spcBef>
                <a:spcPct val="0"/>
              </a:spcBef>
              <a:spcAft>
                <a:spcPct val="0"/>
              </a:spcAft>
              <a:buClrTx/>
              <a:buSzTx/>
              <a:buFont typeface="Arial" panose="020B0604020202020204" pitchFamily="34" charset="0"/>
              <a:buNone/>
              <a:tabLst/>
              <a:defRPr/>
            </a:pPr>
            <a:r>
              <a:rPr lang="en-US" altLang="en-US" sz="1200" dirty="0" smtClean="0">
                <a:solidFill>
                  <a:schemeClr val="tx1"/>
                </a:solidFill>
                <a:latin typeface="+mn-lt"/>
                <a:cs typeface="Open Sans" panose="020B0606030504020204" pitchFamily="34" charset="0"/>
              </a:rPr>
              <a:t>This</a:t>
            </a:r>
            <a:r>
              <a:rPr lang="en-US" altLang="en-US" sz="1200" baseline="0" dirty="0" smtClean="0">
                <a:solidFill>
                  <a:schemeClr val="tx1"/>
                </a:solidFill>
                <a:latin typeface="+mn-lt"/>
                <a:cs typeface="Open Sans" panose="020B0606030504020204" pitchFamily="34" charset="0"/>
              </a:rPr>
              <a:t> approach draws from the Inclusive Research Design Framework developed by Sue </a:t>
            </a:r>
            <a:r>
              <a:rPr lang="en-US" altLang="en-US" sz="1200" baseline="0" dirty="0" err="1" smtClean="0">
                <a:solidFill>
                  <a:schemeClr val="tx1"/>
                </a:solidFill>
                <a:latin typeface="+mn-lt"/>
                <a:cs typeface="Open Sans" panose="020B0606030504020204" pitchFamily="34" charset="0"/>
              </a:rPr>
              <a:t>McKemmish</a:t>
            </a:r>
            <a:r>
              <a:rPr lang="en-US" altLang="en-US" sz="1200" baseline="0" dirty="0" smtClean="0">
                <a:solidFill>
                  <a:schemeClr val="tx1"/>
                </a:solidFill>
                <a:latin typeface="+mn-lt"/>
                <a:cs typeface="Open Sans" panose="020B0606030504020204" pitchFamily="34" charset="0"/>
              </a:rPr>
              <a:t> of Monash University in Australia and others.</a:t>
            </a:r>
            <a:endParaRPr lang="en-US" altLang="en-US" sz="1200" dirty="0">
              <a:solidFill>
                <a:schemeClr val="tx1"/>
              </a:solidFill>
              <a:latin typeface="+mn-lt"/>
              <a:cs typeface="Open Sans" panose="020B0606030504020204" pitchFamily="34" charset="0"/>
            </a:endParaRPr>
          </a:p>
          <a:p>
            <a:pPr marL="0" marR="0" lvl="0" indent="0" algn="l" defTabSz="457200" rtl="0" eaLnBrk="0" fontAlgn="base" latinLnBrk="0" hangingPunct="0">
              <a:lnSpc>
                <a:spcPct val="150000"/>
              </a:lnSpc>
              <a:spcBef>
                <a:spcPct val="0"/>
              </a:spcBef>
              <a:spcAft>
                <a:spcPct val="0"/>
              </a:spcAft>
              <a:buClrTx/>
              <a:buSzTx/>
              <a:buFontTx/>
              <a:buNone/>
              <a:tabLst/>
              <a:defRPr/>
            </a:pPr>
            <a:endParaRPr lang="en-US" altLang="en-US" sz="1200" dirty="0">
              <a:solidFill>
                <a:schemeClr val="tx1"/>
              </a:solidFill>
              <a:latin typeface="+mn-lt"/>
              <a:cs typeface="Open Sans" panose="020B0606030504020204" pitchFamily="34" charset="0"/>
            </a:endParaRPr>
          </a:p>
          <a:p>
            <a:pPr marL="0" marR="0" lvl="0" indent="0" algn="l" defTabSz="457200" rtl="0" eaLnBrk="0" fontAlgn="base" latinLnBrk="0" hangingPunct="0">
              <a:lnSpc>
                <a:spcPct val="150000"/>
              </a:lnSpc>
              <a:spcBef>
                <a:spcPct val="0"/>
              </a:spcBef>
              <a:spcAft>
                <a:spcPct val="0"/>
              </a:spcAft>
              <a:buClrTx/>
              <a:buSzTx/>
              <a:buFontTx/>
              <a:buNone/>
              <a:tabLst/>
              <a:defRPr/>
            </a:pPr>
            <a:endParaRPr lang="en-US" altLang="en-US" sz="1200" dirty="0">
              <a:solidFill>
                <a:schemeClr val="tx1"/>
              </a:solidFill>
              <a:latin typeface="+mn-lt"/>
              <a:cs typeface="Open Sans" panose="020B0606030504020204" pitchFamily="34" charset="0"/>
            </a:endParaRPr>
          </a:p>
        </p:txBody>
      </p:sp>
    </p:spTree>
    <p:extLst>
      <p:ext uri="{BB962C8B-B14F-4D97-AF65-F5344CB8AC3E}">
        <p14:creationId xmlns:p14="http://schemas.microsoft.com/office/powerpoint/2010/main" val="4818487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25488" y="1228725"/>
            <a:ext cx="5399087" cy="3038475"/>
          </a:xfrm>
        </p:spPr>
      </p:sp>
      <p:sp>
        <p:nvSpPr>
          <p:cNvPr id="3" name="Notes Placeholder 2"/>
          <p:cNvSpPr>
            <a:spLocks noGrp="1"/>
          </p:cNvSpPr>
          <p:nvPr>
            <p:ph type="body" idx="1"/>
          </p:nvPr>
        </p:nvSpPr>
        <p:spPr>
          <a:xfrm>
            <a:off x="615228" y="4279060"/>
            <a:ext cx="5638593" cy="4903080"/>
          </a:xfrm>
        </p:spPr>
        <p:txBody>
          <a:bodyPr/>
          <a:lstStyle/>
          <a:p>
            <a:pPr>
              <a:lnSpc>
                <a:spcPct val="150000"/>
              </a:lnSpc>
            </a:pPr>
            <a:r>
              <a:rPr lang="en-US" sz="1200" dirty="0">
                <a:latin typeface="+mn-lt"/>
              </a:rPr>
              <a:t>So why am I doing this research? Well I have the unique experience of having worked in both the film VFX and archiving sectors. So I feel I have a pretty good idea of </a:t>
            </a:r>
            <a:r>
              <a:rPr lang="en-US" sz="1200" dirty="0" smtClean="0">
                <a:latin typeface="+mn-lt"/>
              </a:rPr>
              <a:t>the benefits </a:t>
            </a:r>
            <a:r>
              <a:rPr lang="en-US" sz="1200" dirty="0">
                <a:latin typeface="+mn-lt"/>
              </a:rPr>
              <a:t>of archiving and preserving VFX </a:t>
            </a:r>
            <a:r>
              <a:rPr lang="en-US" sz="1200" dirty="0" smtClean="0">
                <a:latin typeface="+mn-lt"/>
              </a:rPr>
              <a:t>records,</a:t>
            </a:r>
            <a:r>
              <a:rPr lang="en-US" sz="1200" baseline="0" dirty="0" smtClean="0">
                <a:latin typeface="+mn-lt"/>
              </a:rPr>
              <a:t> which includes:</a:t>
            </a:r>
          </a:p>
          <a:p>
            <a:pPr marL="171450" indent="-171450">
              <a:lnSpc>
                <a:spcPct val="150000"/>
              </a:lnSpc>
              <a:buFont typeface="Arial" panose="020B0604020202020204" pitchFamily="34" charset="0"/>
              <a:buChar char="•"/>
            </a:pPr>
            <a:r>
              <a:rPr lang="en-US" altLang="en-US" sz="1200" dirty="0" smtClean="0">
                <a:solidFill>
                  <a:schemeClr val="tx1"/>
                </a:solidFill>
                <a:latin typeface="+mn-lt"/>
                <a:cs typeface="Open Sans" panose="020B0606030504020204" pitchFamily="34" charset="0"/>
              </a:rPr>
              <a:t>Ensuring </a:t>
            </a:r>
            <a:r>
              <a:rPr lang="en-US" altLang="en-US" sz="1200" dirty="0">
                <a:solidFill>
                  <a:schemeClr val="tx1"/>
                </a:solidFill>
                <a:latin typeface="+mn-lt"/>
                <a:cs typeface="Open Sans" panose="020B0606030504020204" pitchFamily="34" charset="0"/>
              </a:rPr>
              <a:t>first-hand evidence about the </a:t>
            </a:r>
            <a:r>
              <a:rPr lang="en-US" altLang="en-US" sz="1200" i="1" dirty="0">
                <a:solidFill>
                  <a:schemeClr val="tx1"/>
                </a:solidFill>
                <a:latin typeface="+mn-lt"/>
                <a:cs typeface="Open Sans" panose="020B0606030504020204" pitchFamily="34" charset="0"/>
              </a:rPr>
              <a:t>how</a:t>
            </a:r>
            <a:r>
              <a:rPr lang="en-US" altLang="en-US" sz="1200" dirty="0">
                <a:solidFill>
                  <a:schemeClr val="tx1"/>
                </a:solidFill>
                <a:latin typeface="+mn-lt"/>
                <a:cs typeface="Open Sans" panose="020B0606030504020204" pitchFamily="34" charset="0"/>
              </a:rPr>
              <a:t>, </a:t>
            </a:r>
            <a:r>
              <a:rPr lang="en-US" altLang="en-US" sz="1200" i="1" dirty="0">
                <a:solidFill>
                  <a:schemeClr val="tx1"/>
                </a:solidFill>
                <a:latin typeface="+mn-lt"/>
                <a:cs typeface="Open Sans" panose="020B0606030504020204" pitchFamily="34" charset="0"/>
              </a:rPr>
              <a:t>why</a:t>
            </a:r>
            <a:r>
              <a:rPr lang="en-US" altLang="en-US" sz="1200" dirty="0">
                <a:solidFill>
                  <a:schemeClr val="tx1"/>
                </a:solidFill>
                <a:latin typeface="+mn-lt"/>
                <a:cs typeface="Open Sans" panose="020B0606030504020204" pitchFamily="34" charset="0"/>
              </a:rPr>
              <a:t> and </a:t>
            </a:r>
            <a:r>
              <a:rPr lang="en-US" altLang="en-US" sz="1200" i="1" dirty="0">
                <a:solidFill>
                  <a:schemeClr val="tx1"/>
                </a:solidFill>
                <a:latin typeface="+mn-lt"/>
                <a:cs typeface="Open Sans" panose="020B0606030504020204" pitchFamily="34" charset="0"/>
              </a:rPr>
              <a:t>who</a:t>
            </a:r>
            <a:r>
              <a:rPr lang="en-US" altLang="en-US" sz="1200" dirty="0">
                <a:solidFill>
                  <a:schemeClr val="tx1"/>
                </a:solidFill>
                <a:latin typeface="+mn-lt"/>
                <a:cs typeface="Open Sans" panose="020B0606030504020204" pitchFamily="34" charset="0"/>
              </a:rPr>
              <a:t> of various film projects is preserved and accessible over time. So </a:t>
            </a:r>
            <a:r>
              <a:rPr lang="en-US" altLang="en-US" sz="1200" dirty="0" smtClean="0">
                <a:solidFill>
                  <a:schemeClr val="tx1"/>
                </a:solidFill>
                <a:latin typeface="+mn-lt"/>
                <a:cs typeface="Open Sans" panose="020B0606030504020204" pitchFamily="34" charset="0"/>
              </a:rPr>
              <a:t>researchers won’t </a:t>
            </a:r>
            <a:r>
              <a:rPr lang="en-US" altLang="en-US" sz="1200" dirty="0">
                <a:solidFill>
                  <a:schemeClr val="tx1"/>
                </a:solidFill>
                <a:latin typeface="+mn-lt"/>
                <a:cs typeface="Open Sans" panose="020B0606030504020204" pitchFamily="34" charset="0"/>
              </a:rPr>
              <a:t>just </a:t>
            </a:r>
            <a:r>
              <a:rPr lang="en-US" altLang="en-US" sz="1200" dirty="0" smtClean="0">
                <a:solidFill>
                  <a:schemeClr val="tx1"/>
                </a:solidFill>
                <a:latin typeface="+mn-lt"/>
                <a:cs typeface="Open Sans" panose="020B0606030504020204" pitchFamily="34" charset="0"/>
              </a:rPr>
              <a:t>rely </a:t>
            </a:r>
            <a:r>
              <a:rPr lang="en-US" altLang="en-US" sz="1200" dirty="0">
                <a:solidFill>
                  <a:schemeClr val="tx1"/>
                </a:solidFill>
                <a:latin typeface="+mn-lt"/>
                <a:cs typeface="Open Sans" panose="020B0606030504020204" pitchFamily="34" charset="0"/>
              </a:rPr>
              <a:t>on making-of videos, blogs and magazine </a:t>
            </a:r>
            <a:r>
              <a:rPr lang="en-US" altLang="en-US" sz="1200" dirty="0" smtClean="0">
                <a:solidFill>
                  <a:schemeClr val="tx1"/>
                </a:solidFill>
                <a:latin typeface="+mn-lt"/>
                <a:cs typeface="Open Sans" panose="020B0606030504020204" pitchFamily="34" charset="0"/>
              </a:rPr>
              <a:t>articles for information.</a:t>
            </a:r>
            <a:endParaRPr lang="en-US" altLang="en-US" sz="1200" dirty="0">
              <a:solidFill>
                <a:schemeClr val="tx1"/>
              </a:solidFill>
              <a:latin typeface="+mn-lt"/>
              <a:cs typeface="Open Sans" panose="020B0606030504020204" pitchFamily="34" charset="0"/>
            </a:endParaRPr>
          </a:p>
          <a:p>
            <a:pPr marL="171450" marR="0" lvl="0" indent="-171450" algn="l" defTabSz="457200" rtl="0" eaLnBrk="0" fontAlgn="base" latinLnBrk="0" hangingPunct="0">
              <a:lnSpc>
                <a:spcPct val="150000"/>
              </a:lnSpc>
              <a:spcBef>
                <a:spcPct val="0"/>
              </a:spcBef>
              <a:spcAft>
                <a:spcPct val="0"/>
              </a:spcAft>
              <a:buClrTx/>
              <a:buSzTx/>
              <a:buFont typeface="Arial" panose="020B0604020202020204" pitchFamily="34" charset="0"/>
              <a:buChar char="•"/>
              <a:tabLst/>
              <a:defRPr/>
            </a:pPr>
            <a:r>
              <a:rPr lang="en-US" altLang="en-US" sz="1200" dirty="0" smtClean="0">
                <a:solidFill>
                  <a:schemeClr val="tx1"/>
                </a:solidFill>
                <a:latin typeface="+mn-lt"/>
                <a:cs typeface="Open Sans" panose="020B0606030504020204" pitchFamily="34" charset="0"/>
              </a:rPr>
              <a:t>It </a:t>
            </a:r>
            <a:r>
              <a:rPr lang="en-US" altLang="en-US" sz="1200" dirty="0">
                <a:solidFill>
                  <a:schemeClr val="tx1"/>
                </a:solidFill>
                <a:latin typeface="+mn-lt"/>
                <a:cs typeface="Open Sans" panose="020B0606030504020204" pitchFamily="34" charset="0"/>
              </a:rPr>
              <a:t>would provide valuable knowledge to support current and future VFX productions and process. So artists could more easily refer back to records about past productions for creative, production, design or technical information.</a:t>
            </a:r>
          </a:p>
          <a:p>
            <a:pPr marL="171450" marR="0" lvl="0" indent="-171450" algn="l" defTabSz="457200" rtl="0" eaLnBrk="0" fontAlgn="base" latinLnBrk="0" hangingPunct="0">
              <a:lnSpc>
                <a:spcPct val="150000"/>
              </a:lnSpc>
              <a:spcBef>
                <a:spcPct val="0"/>
              </a:spcBef>
              <a:spcAft>
                <a:spcPct val="0"/>
              </a:spcAft>
              <a:buClrTx/>
              <a:buSzTx/>
              <a:buFont typeface="Arial" panose="020B0604020202020204" pitchFamily="34" charset="0"/>
              <a:buChar char="•"/>
              <a:tabLst/>
              <a:defRPr/>
            </a:pPr>
            <a:r>
              <a:rPr lang="en-US" altLang="en-US" sz="1200" dirty="0" smtClean="0">
                <a:solidFill>
                  <a:schemeClr val="tx1"/>
                </a:solidFill>
                <a:latin typeface="+mn-lt"/>
                <a:cs typeface="Open Sans" panose="020B0606030504020204" pitchFamily="34" charset="0"/>
              </a:rPr>
              <a:t>Plus </a:t>
            </a:r>
            <a:r>
              <a:rPr lang="en-US" altLang="en-US" sz="1200" dirty="0">
                <a:solidFill>
                  <a:schemeClr val="tx1"/>
                </a:solidFill>
                <a:latin typeface="+mn-lt"/>
                <a:cs typeface="Open Sans" panose="020B0606030504020204" pitchFamily="34" charset="0"/>
              </a:rPr>
              <a:t>VFX encompasses a lot of creative and technical skills. So keeping records from this industry could offer valuable </a:t>
            </a:r>
            <a:r>
              <a:rPr lang="en-US" altLang="en-US" sz="1200" dirty="0" smtClean="0">
                <a:solidFill>
                  <a:schemeClr val="tx1"/>
                </a:solidFill>
                <a:latin typeface="+mn-lt"/>
                <a:cs typeface="Open Sans" panose="020B0606030504020204" pitchFamily="34" charset="0"/>
              </a:rPr>
              <a:t>insights </a:t>
            </a:r>
            <a:r>
              <a:rPr lang="en-US" altLang="en-US" sz="1200" dirty="0">
                <a:solidFill>
                  <a:schemeClr val="tx1"/>
                </a:solidFill>
                <a:latin typeface="+mn-lt"/>
                <a:cs typeface="Open Sans" panose="020B0606030504020204" pitchFamily="34" charset="0"/>
              </a:rPr>
              <a:t>into general filmmaking, visual storytelling, technical production and digital design practices. </a:t>
            </a:r>
          </a:p>
          <a:p>
            <a:pPr marL="0" marR="0" lvl="0" indent="0" algn="l" defTabSz="457200" rtl="0" eaLnBrk="0" fontAlgn="base" latinLnBrk="0" hangingPunct="0">
              <a:lnSpc>
                <a:spcPct val="150000"/>
              </a:lnSpc>
              <a:spcBef>
                <a:spcPct val="0"/>
              </a:spcBef>
              <a:spcAft>
                <a:spcPct val="0"/>
              </a:spcAft>
              <a:buClrTx/>
              <a:buSzTx/>
              <a:buFontTx/>
              <a:buNone/>
              <a:tabLst/>
              <a:defRPr/>
            </a:pPr>
            <a:endParaRPr lang="en-US" altLang="en-US" sz="1200" dirty="0">
              <a:solidFill>
                <a:schemeClr val="tx1"/>
              </a:solidFill>
              <a:latin typeface="+mn-lt"/>
              <a:cs typeface="Open Sans" panose="020B0606030504020204" pitchFamily="34" charset="0"/>
            </a:endParaRPr>
          </a:p>
          <a:p>
            <a:pPr>
              <a:lnSpc>
                <a:spcPct val="150000"/>
              </a:lnSpc>
            </a:pPr>
            <a:r>
              <a:rPr lang="en-US" altLang="en-US" sz="1200" dirty="0" smtClean="0">
                <a:solidFill>
                  <a:schemeClr val="tx1"/>
                </a:solidFill>
                <a:latin typeface="+mn-lt"/>
                <a:cs typeface="Open Sans" panose="020B0606030504020204" pitchFamily="34" charset="0"/>
              </a:rPr>
              <a:t>OK,</a:t>
            </a:r>
            <a:r>
              <a:rPr lang="en-US" altLang="en-US" sz="1200" baseline="0" dirty="0" smtClean="0">
                <a:solidFill>
                  <a:schemeClr val="tx1"/>
                </a:solidFill>
                <a:latin typeface="+mn-lt"/>
                <a:cs typeface="Open Sans" panose="020B0606030504020204" pitchFamily="34" charset="0"/>
              </a:rPr>
              <a:t> s</a:t>
            </a:r>
            <a:r>
              <a:rPr lang="en-US" altLang="en-US" sz="1200" dirty="0" smtClean="0">
                <a:solidFill>
                  <a:schemeClr val="tx1"/>
                </a:solidFill>
                <a:latin typeface="+mn-lt"/>
                <a:cs typeface="Open Sans" panose="020B0606030504020204" pitchFamily="34" charset="0"/>
              </a:rPr>
              <a:t>o that’s Part Two</a:t>
            </a:r>
            <a:r>
              <a:rPr lang="en-US" altLang="en-US" sz="1200" baseline="0" dirty="0" smtClean="0">
                <a:solidFill>
                  <a:schemeClr val="tx1"/>
                </a:solidFill>
                <a:latin typeface="+mn-lt"/>
                <a:cs typeface="Open Sans" panose="020B0606030504020204" pitchFamily="34" charset="0"/>
              </a:rPr>
              <a:t> of my talk. I hope you have enjoyed this introduction to my research.</a:t>
            </a:r>
            <a:endParaRPr lang="en-US" sz="1200" dirty="0">
              <a:latin typeface="+mn-lt"/>
            </a:endParaRPr>
          </a:p>
        </p:txBody>
      </p:sp>
    </p:spTree>
    <p:extLst>
      <p:ext uri="{BB962C8B-B14F-4D97-AF65-F5344CB8AC3E}">
        <p14:creationId xmlns:p14="http://schemas.microsoft.com/office/powerpoint/2010/main" val="41284461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90525" y="714847"/>
            <a:ext cx="5362588" cy="2874172"/>
          </a:xfrm>
          <a:prstGeom prst="rect">
            <a:avLst/>
          </a:prstGeom>
        </p:spPr>
      </p:sp>
      <p:sp>
        <p:nvSpPr>
          <p:cNvPr id="3" name="Notes Placeholder 2"/>
          <p:cNvSpPr>
            <a:spLocks noGrp="1"/>
          </p:cNvSpPr>
          <p:nvPr>
            <p:ph type="body" idx="1"/>
          </p:nvPr>
        </p:nvSpPr>
        <p:spPr>
          <a:xfrm>
            <a:off x="590525" y="3739183"/>
            <a:ext cx="6042378" cy="1944215"/>
          </a:xfrm>
        </p:spPr>
        <p:txBody>
          <a:bodyPr/>
          <a:lstStyle/>
          <a:p>
            <a:pPr marL="0" marR="0" lvl="0" indent="0" algn="l" defTabSz="457200" rtl="0" eaLnBrk="0" fontAlgn="base" latinLnBrk="0" hangingPunct="0">
              <a:lnSpc>
                <a:spcPct val="150000"/>
              </a:lnSpc>
              <a:spcBef>
                <a:spcPct val="0"/>
              </a:spcBef>
              <a:spcAft>
                <a:spcPct val="0"/>
              </a:spcAft>
              <a:buClrTx/>
              <a:buSzTx/>
              <a:buFontTx/>
              <a:buNone/>
              <a:tabLst/>
              <a:defRPr/>
            </a:pPr>
            <a:r>
              <a:rPr lang="en-US" altLang="en-US" sz="1200" dirty="0" smtClean="0">
                <a:solidFill>
                  <a:schemeClr val="tx1"/>
                </a:solidFill>
                <a:latin typeface="Calibri" panose="020F0502020204030204" pitchFamily="34" charset="0"/>
                <a:cs typeface="Open Sans" panose="020B0606030504020204" pitchFamily="34" charset="0"/>
              </a:rPr>
              <a:t>Now</a:t>
            </a:r>
            <a:r>
              <a:rPr lang="en-US" altLang="en-US" sz="1200" dirty="0">
                <a:solidFill>
                  <a:schemeClr val="tx1"/>
                </a:solidFill>
                <a:latin typeface="Calibri" panose="020F0502020204030204" pitchFamily="34" charset="0"/>
                <a:cs typeface="Open Sans" panose="020B0606030504020204" pitchFamily="34" charset="0"/>
              </a:rPr>
              <a:t>, we are up to the final </a:t>
            </a:r>
            <a:r>
              <a:rPr lang="en-US" altLang="en-US" sz="1200" dirty="0" smtClean="0">
                <a:solidFill>
                  <a:schemeClr val="tx1"/>
                </a:solidFill>
                <a:latin typeface="Calibri" panose="020F0502020204030204" pitchFamily="34" charset="0"/>
                <a:cs typeface="Open Sans" panose="020B0606030504020204" pitchFamily="34" charset="0"/>
              </a:rPr>
              <a:t>section of the talk: </a:t>
            </a:r>
            <a:r>
              <a:rPr lang="en-US" altLang="en-US" sz="1200" dirty="0">
                <a:solidFill>
                  <a:schemeClr val="tx1"/>
                </a:solidFill>
                <a:latin typeface="Calibri" panose="020F0502020204030204" pitchFamily="34" charset="0"/>
                <a:cs typeface="Open Sans" panose="020B0606030504020204" pitchFamily="34" charset="0"/>
              </a:rPr>
              <a:t>question time. </a:t>
            </a:r>
            <a:endParaRPr lang="en-US" altLang="en-US" sz="1200" dirty="0" smtClean="0">
              <a:solidFill>
                <a:schemeClr val="tx1"/>
              </a:solidFill>
              <a:latin typeface="Calibri" panose="020F0502020204030204" pitchFamily="34" charset="0"/>
              <a:cs typeface="Open Sans" panose="020B0606030504020204" pitchFamily="34" charset="0"/>
            </a:endParaRPr>
          </a:p>
          <a:p>
            <a:pPr marL="0" marR="0" lvl="0" indent="0" algn="l" defTabSz="457200" rtl="0" eaLnBrk="0" fontAlgn="base" latinLnBrk="0" hangingPunct="0">
              <a:lnSpc>
                <a:spcPct val="150000"/>
              </a:lnSpc>
              <a:spcBef>
                <a:spcPct val="0"/>
              </a:spcBef>
              <a:spcAft>
                <a:spcPct val="0"/>
              </a:spcAft>
              <a:buClrTx/>
              <a:buSzTx/>
              <a:buFontTx/>
              <a:buNone/>
              <a:tabLst/>
              <a:defRPr/>
            </a:pPr>
            <a:r>
              <a:rPr lang="en-US" altLang="en-US" sz="1200" dirty="0" smtClean="0">
                <a:solidFill>
                  <a:schemeClr val="tx1"/>
                </a:solidFill>
                <a:latin typeface="Calibri" panose="020F0502020204030204" pitchFamily="34" charset="0"/>
                <a:cs typeface="Open Sans" panose="020B0606030504020204" pitchFamily="34" charset="0"/>
              </a:rPr>
              <a:t>Does </a:t>
            </a:r>
            <a:r>
              <a:rPr lang="en-US" altLang="en-US" sz="1200" dirty="0">
                <a:solidFill>
                  <a:schemeClr val="tx1"/>
                </a:solidFill>
                <a:latin typeface="Calibri" panose="020F0502020204030204" pitchFamily="34" charset="0"/>
                <a:cs typeface="Open Sans" panose="020B0606030504020204" pitchFamily="34" charset="0"/>
              </a:rPr>
              <a:t>anybody have any questions</a:t>
            </a:r>
            <a:r>
              <a:rPr lang="en-US" altLang="en-US" sz="1200" dirty="0" smtClean="0">
                <a:solidFill>
                  <a:schemeClr val="tx1"/>
                </a:solidFill>
                <a:latin typeface="Calibri" panose="020F0502020204030204" pitchFamily="34" charset="0"/>
                <a:cs typeface="Open Sans" panose="020B0606030504020204" pitchFamily="34" charset="0"/>
              </a:rPr>
              <a:t>?</a:t>
            </a:r>
          </a:p>
        </p:txBody>
      </p:sp>
    </p:spTree>
    <p:extLst>
      <p:ext uri="{BB962C8B-B14F-4D97-AF65-F5344CB8AC3E}">
        <p14:creationId xmlns:p14="http://schemas.microsoft.com/office/powerpoint/2010/main" val="611253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pPr marL="0" marR="0" lvl="0" indent="0" algn="l" defTabSz="457200" rtl="0" eaLnBrk="0" fontAlgn="base" latinLnBrk="0" hangingPunct="0">
              <a:lnSpc>
                <a:spcPct val="117000"/>
              </a:lnSpc>
              <a:spcBef>
                <a:spcPct val="0"/>
              </a:spcBef>
              <a:spcAft>
                <a:spcPct val="0"/>
              </a:spcAft>
              <a:buClrTx/>
              <a:buSzTx/>
              <a:buFontTx/>
              <a:buNone/>
              <a:tabLst/>
              <a:defRPr/>
            </a:pPr>
            <a:r>
              <a:rPr lang="en-US" altLang="en-US" sz="2400" dirty="0" smtClean="0">
                <a:solidFill>
                  <a:schemeClr val="tx1"/>
                </a:solidFill>
                <a:latin typeface="Calibri" panose="020F0502020204030204" pitchFamily="34" charset="0"/>
                <a:cs typeface="Open Sans" panose="020B0606030504020204" pitchFamily="34" charset="0"/>
              </a:rPr>
              <a:t>Thank you for listening. Please feel free to get in touch or come and say hello during the break.</a:t>
            </a:r>
          </a:p>
          <a:p>
            <a:endParaRPr lang="en-GB" dirty="0"/>
          </a:p>
        </p:txBody>
      </p:sp>
    </p:spTree>
    <p:extLst>
      <p:ext uri="{BB962C8B-B14F-4D97-AF65-F5344CB8AC3E}">
        <p14:creationId xmlns:p14="http://schemas.microsoft.com/office/powerpoint/2010/main" val="38864985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79768" y="4715153"/>
            <a:ext cx="5438140" cy="4466987"/>
          </a:xfrm>
        </p:spPr>
        <p:txBody>
          <a:bodyPr/>
          <a:lstStyle/>
          <a:p>
            <a:pPr>
              <a:lnSpc>
                <a:spcPct val="150000"/>
              </a:lnSpc>
            </a:pPr>
            <a:r>
              <a:rPr lang="en-GB" sz="1200" baseline="0" dirty="0" smtClean="0">
                <a:latin typeface="+mn-lt"/>
              </a:rPr>
              <a:t>So today, I will present my lightning talk in the following parts:</a:t>
            </a:r>
          </a:p>
          <a:p>
            <a:pPr marL="171450" indent="-171450">
              <a:lnSpc>
                <a:spcPct val="150000"/>
              </a:lnSpc>
              <a:buFont typeface="Arial" panose="020B0604020202020204" pitchFamily="34" charset="0"/>
              <a:buChar char="•"/>
            </a:pPr>
            <a:r>
              <a:rPr lang="en-GB" sz="1200" dirty="0" smtClean="0">
                <a:latin typeface="+mn-lt"/>
              </a:rPr>
              <a:t>Part </a:t>
            </a:r>
            <a:r>
              <a:rPr lang="en-GB" sz="1200" dirty="0">
                <a:latin typeface="+mn-lt"/>
              </a:rPr>
              <a:t>one will briefly introduce film visual effects and the current state of </a:t>
            </a:r>
            <a:r>
              <a:rPr lang="en-GB" sz="1200" dirty="0" smtClean="0">
                <a:latin typeface="+mn-lt"/>
              </a:rPr>
              <a:t>archiving</a:t>
            </a:r>
          </a:p>
          <a:p>
            <a:pPr marL="171450" indent="-171450">
              <a:lnSpc>
                <a:spcPct val="150000"/>
              </a:lnSpc>
              <a:buFont typeface="Arial" panose="020B0604020202020204" pitchFamily="34" charset="0"/>
              <a:buChar char="•"/>
            </a:pPr>
            <a:r>
              <a:rPr lang="en-GB" sz="1200" dirty="0" smtClean="0">
                <a:latin typeface="+mn-lt"/>
              </a:rPr>
              <a:t>Part </a:t>
            </a:r>
            <a:r>
              <a:rPr lang="en-GB" sz="1200" dirty="0">
                <a:latin typeface="+mn-lt"/>
              </a:rPr>
              <a:t>two will outline my </a:t>
            </a:r>
            <a:r>
              <a:rPr lang="en-GB" sz="1200" dirty="0" smtClean="0">
                <a:latin typeface="+mn-lt"/>
              </a:rPr>
              <a:t>PhD research project</a:t>
            </a:r>
          </a:p>
          <a:p>
            <a:pPr marL="171450" indent="-171450">
              <a:lnSpc>
                <a:spcPct val="150000"/>
              </a:lnSpc>
              <a:buFont typeface="Arial" panose="020B0604020202020204" pitchFamily="34" charset="0"/>
              <a:buChar char="•"/>
            </a:pPr>
            <a:r>
              <a:rPr lang="en-GB" sz="1200" dirty="0" smtClean="0">
                <a:latin typeface="+mn-lt"/>
              </a:rPr>
              <a:t>Then hopefully we will have enough time for questions at the end.</a:t>
            </a:r>
          </a:p>
        </p:txBody>
      </p:sp>
    </p:spTree>
    <p:extLst>
      <p:ext uri="{BB962C8B-B14F-4D97-AF65-F5344CB8AC3E}">
        <p14:creationId xmlns:p14="http://schemas.microsoft.com/office/powerpoint/2010/main" val="23983205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79768" y="4715153"/>
            <a:ext cx="5438140" cy="4466987"/>
          </a:xfrm>
        </p:spPr>
        <p:txBody>
          <a:bodyPr/>
          <a:lstStyle/>
          <a:p>
            <a:r>
              <a:rPr lang="en-GB" sz="1200" dirty="0"/>
              <a:t>Ok so let’s begin! Part 1… Film VFX</a:t>
            </a:r>
          </a:p>
        </p:txBody>
      </p:sp>
    </p:spTree>
    <p:extLst>
      <p:ext uri="{BB962C8B-B14F-4D97-AF65-F5344CB8AC3E}">
        <p14:creationId xmlns:p14="http://schemas.microsoft.com/office/powerpoint/2010/main" val="2382185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686603" y="429390"/>
            <a:ext cx="5638593" cy="8752750"/>
          </a:xfrm>
        </p:spPr>
        <p:txBody>
          <a:bodyPr/>
          <a:lstStyle/>
          <a:p>
            <a:pPr algn="just">
              <a:lnSpc>
                <a:spcPct val="150000"/>
              </a:lnSpc>
            </a:pPr>
            <a:r>
              <a:rPr lang="en-US" altLang="en-US" sz="1200" b="1" dirty="0" smtClean="0">
                <a:solidFill>
                  <a:schemeClr val="tx1"/>
                </a:solidFill>
                <a:latin typeface="+mn-lt"/>
                <a:cs typeface="Open Sans" panose="020B0606030504020204" pitchFamily="34" charset="0"/>
              </a:rPr>
              <a:t>About Visual Effects</a:t>
            </a:r>
          </a:p>
          <a:p>
            <a:pPr algn="just">
              <a:lnSpc>
                <a:spcPct val="150000"/>
              </a:lnSpc>
            </a:pPr>
            <a:r>
              <a:rPr lang="en-US" altLang="en-US" sz="1200" dirty="0" smtClean="0">
                <a:solidFill>
                  <a:schemeClr val="tx1"/>
                </a:solidFill>
                <a:latin typeface="+mn-lt"/>
                <a:cs typeface="Open Sans" panose="020B0606030504020204" pitchFamily="34" charset="0"/>
              </a:rPr>
              <a:t>So</a:t>
            </a:r>
            <a:r>
              <a:rPr lang="en-US" altLang="en-US" sz="1200" dirty="0">
                <a:solidFill>
                  <a:schemeClr val="tx1"/>
                </a:solidFill>
                <a:latin typeface="+mn-lt"/>
                <a:cs typeface="Open Sans" panose="020B0606030504020204" pitchFamily="34" charset="0"/>
              </a:rPr>
              <a:t>, </a:t>
            </a:r>
            <a:r>
              <a:rPr lang="en-US" altLang="en-US" sz="1200" dirty="0" smtClean="0">
                <a:solidFill>
                  <a:schemeClr val="tx1"/>
                </a:solidFill>
                <a:latin typeface="+mn-lt"/>
                <a:cs typeface="Open Sans" panose="020B0606030504020204" pitchFamily="34" charset="0"/>
              </a:rPr>
              <a:t>visual </a:t>
            </a:r>
            <a:r>
              <a:rPr lang="en-US" altLang="en-US" sz="1200" dirty="0">
                <a:solidFill>
                  <a:schemeClr val="tx1"/>
                </a:solidFill>
                <a:latin typeface="+mn-lt"/>
                <a:cs typeface="Open Sans" panose="020B0606030504020204" pitchFamily="34" charset="0"/>
              </a:rPr>
              <a:t>effects (or VFX) </a:t>
            </a:r>
            <a:r>
              <a:rPr lang="en-GB" sz="1200" b="0" i="0" kern="1200" dirty="0" smtClean="0">
                <a:solidFill>
                  <a:srgbClr val="000000"/>
                </a:solidFill>
                <a:effectLst/>
                <a:latin typeface="+mn-lt"/>
                <a:sym typeface="Helvetica Neue" panose="02000503000000020004" pitchFamily="2" charset="0"/>
              </a:rPr>
              <a:t>is the process of creating and manipulating imagery which is computer generated and combining it with live action shots. Many</a:t>
            </a:r>
            <a:r>
              <a:rPr lang="en-GB" sz="1200" b="0" i="0" kern="1200" baseline="0" dirty="0" smtClean="0">
                <a:solidFill>
                  <a:srgbClr val="000000"/>
                </a:solidFill>
                <a:effectLst/>
                <a:latin typeface="+mn-lt"/>
                <a:sym typeface="Helvetica Neue" panose="02000503000000020004" pitchFamily="2" charset="0"/>
              </a:rPr>
              <a:t> of the processes used in VFX are comparable to computer animation, so artists often work across both fields.</a:t>
            </a:r>
            <a:endParaRPr lang="en-US" altLang="en-US" sz="1200" dirty="0" smtClean="0">
              <a:solidFill>
                <a:schemeClr val="tx1"/>
              </a:solidFill>
              <a:latin typeface="+mn-lt"/>
              <a:cs typeface="Open Sans" panose="020B0606030504020204" pitchFamily="34" charset="0"/>
            </a:endParaRPr>
          </a:p>
          <a:p>
            <a:pPr algn="just">
              <a:lnSpc>
                <a:spcPct val="150000"/>
              </a:lnSpc>
            </a:pPr>
            <a:endParaRPr lang="en-US" altLang="en-US" sz="1200" dirty="0" smtClean="0">
              <a:solidFill>
                <a:schemeClr val="tx1"/>
              </a:solidFill>
              <a:latin typeface="+mn-lt"/>
              <a:cs typeface="Open Sans" panose="020B0606030504020204" pitchFamily="34" charset="0"/>
            </a:endParaRPr>
          </a:p>
          <a:p>
            <a:pPr algn="just">
              <a:lnSpc>
                <a:spcPct val="150000"/>
              </a:lnSpc>
            </a:pPr>
            <a:r>
              <a:rPr lang="en-US" altLang="en-US" sz="1200" dirty="0" smtClean="0">
                <a:solidFill>
                  <a:schemeClr val="tx1"/>
                </a:solidFill>
                <a:latin typeface="+mn-lt"/>
                <a:cs typeface="Open Sans" panose="020B0606030504020204" pitchFamily="34" charset="0"/>
              </a:rPr>
              <a:t>VFX</a:t>
            </a:r>
            <a:r>
              <a:rPr lang="en-US" altLang="en-US" sz="1200" baseline="0" dirty="0" smtClean="0">
                <a:solidFill>
                  <a:schemeClr val="tx1"/>
                </a:solidFill>
                <a:latin typeface="+mn-lt"/>
                <a:cs typeface="Open Sans" panose="020B0606030504020204" pitchFamily="34" charset="0"/>
              </a:rPr>
              <a:t> </a:t>
            </a:r>
            <a:r>
              <a:rPr lang="en-US" altLang="en-US" sz="1200" dirty="0" smtClean="0">
                <a:solidFill>
                  <a:schemeClr val="tx1"/>
                </a:solidFill>
                <a:latin typeface="+mn-lt"/>
                <a:cs typeface="Open Sans" panose="020B0606030504020204" pitchFamily="34" charset="0"/>
              </a:rPr>
              <a:t>is </a:t>
            </a:r>
            <a:r>
              <a:rPr lang="en-US" altLang="en-US" sz="1200" dirty="0">
                <a:solidFill>
                  <a:schemeClr val="tx1"/>
                </a:solidFill>
                <a:latin typeface="+mn-lt"/>
                <a:cs typeface="Open Sans" panose="020B0606030504020204" pitchFamily="34" charset="0"/>
              </a:rPr>
              <a:t>an element of filmmaking that has </a:t>
            </a:r>
            <a:r>
              <a:rPr lang="en-US" altLang="en-US" sz="1200" dirty="0" smtClean="0">
                <a:solidFill>
                  <a:schemeClr val="tx1"/>
                </a:solidFill>
                <a:latin typeface="+mn-lt"/>
                <a:cs typeface="Open Sans" panose="020B0606030504020204" pitchFamily="34" charset="0"/>
              </a:rPr>
              <a:t>become </a:t>
            </a:r>
            <a:r>
              <a:rPr lang="en-US" altLang="en-US" sz="1200" dirty="0">
                <a:solidFill>
                  <a:schemeClr val="tx1"/>
                </a:solidFill>
                <a:latin typeface="+mn-lt"/>
                <a:cs typeface="Open Sans" panose="020B0606030504020204" pitchFamily="34" charset="0"/>
              </a:rPr>
              <a:t>commonplace in the last few </a:t>
            </a:r>
            <a:r>
              <a:rPr lang="en-US" altLang="en-US" sz="1200" dirty="0" smtClean="0">
                <a:solidFill>
                  <a:schemeClr val="tx1"/>
                </a:solidFill>
                <a:latin typeface="+mn-lt"/>
                <a:cs typeface="Open Sans" panose="020B0606030504020204" pitchFamily="34" charset="0"/>
              </a:rPr>
              <a:t>decades.</a:t>
            </a:r>
            <a:r>
              <a:rPr lang="en-US" altLang="en-US" sz="1200" baseline="0" dirty="0" smtClean="0">
                <a:solidFill>
                  <a:schemeClr val="tx1"/>
                </a:solidFill>
                <a:latin typeface="+mn-lt"/>
                <a:cs typeface="Open Sans" panose="020B0606030504020204" pitchFamily="34" charset="0"/>
              </a:rPr>
              <a:t> And when it is done well, often audiences cannot even tell that what they are watching is real or computer generated.</a:t>
            </a:r>
            <a:endParaRPr lang="en-US" altLang="en-US" sz="1200" dirty="0">
              <a:solidFill>
                <a:schemeClr val="tx1"/>
              </a:solidFill>
              <a:latin typeface="+mn-lt"/>
              <a:cs typeface="Open Sans" panose="020B0606030504020204" pitchFamily="34" charset="0"/>
            </a:endParaRPr>
          </a:p>
          <a:p>
            <a:pPr algn="just">
              <a:lnSpc>
                <a:spcPct val="150000"/>
              </a:lnSpc>
            </a:pPr>
            <a:endParaRPr lang="en-US" altLang="en-US" sz="1200" dirty="0">
              <a:solidFill>
                <a:schemeClr val="tx1"/>
              </a:solidFill>
              <a:latin typeface="+mn-lt"/>
              <a:cs typeface="Open Sans" panose="020B0606030504020204" pitchFamily="34" charset="0"/>
            </a:endParaRPr>
          </a:p>
          <a:p>
            <a:pPr algn="just">
              <a:lnSpc>
                <a:spcPct val="150000"/>
              </a:lnSpc>
            </a:pPr>
            <a:r>
              <a:rPr lang="en-US" altLang="en-US" sz="1200" dirty="0">
                <a:solidFill>
                  <a:schemeClr val="tx1"/>
                </a:solidFill>
                <a:latin typeface="+mn-lt"/>
                <a:cs typeface="Open Sans" panose="020B0606030504020204" pitchFamily="34" charset="0"/>
              </a:rPr>
              <a:t>VFX work spans from pre to post production. So many people people often assume VFX all happens after filming, but it can also happen at the beginning of a film project to help </a:t>
            </a:r>
            <a:r>
              <a:rPr lang="en-US" altLang="en-US" sz="1200" dirty="0" smtClean="0">
                <a:solidFill>
                  <a:schemeClr val="tx1"/>
                </a:solidFill>
                <a:latin typeface="+mn-lt"/>
                <a:cs typeface="Open Sans" panose="020B0606030504020204" pitchFamily="34" charset="0"/>
              </a:rPr>
              <a:t>design the </a:t>
            </a:r>
            <a:r>
              <a:rPr lang="en-US" altLang="en-US" sz="1200" dirty="0">
                <a:solidFill>
                  <a:schemeClr val="tx1"/>
                </a:solidFill>
                <a:latin typeface="+mn-lt"/>
                <a:cs typeface="Open Sans" panose="020B0606030504020204" pitchFamily="34" charset="0"/>
              </a:rPr>
              <a:t>visual look of the film and </a:t>
            </a:r>
            <a:r>
              <a:rPr lang="en-US" altLang="en-US" sz="1200" dirty="0" smtClean="0">
                <a:solidFill>
                  <a:schemeClr val="tx1"/>
                </a:solidFill>
                <a:latin typeface="+mn-lt"/>
                <a:cs typeface="Open Sans" panose="020B0606030504020204" pitchFamily="34" charset="0"/>
              </a:rPr>
              <a:t>plan particular </a:t>
            </a:r>
            <a:r>
              <a:rPr lang="en-US" altLang="en-US" sz="1200" dirty="0">
                <a:solidFill>
                  <a:schemeClr val="tx1"/>
                </a:solidFill>
                <a:latin typeface="+mn-lt"/>
                <a:cs typeface="Open Sans" panose="020B0606030504020204" pitchFamily="34" charset="0"/>
              </a:rPr>
              <a:t>shots.</a:t>
            </a:r>
          </a:p>
          <a:p>
            <a:pPr algn="just">
              <a:lnSpc>
                <a:spcPct val="150000"/>
              </a:lnSpc>
            </a:pPr>
            <a:endParaRPr lang="en-US" altLang="en-US" sz="1200" dirty="0">
              <a:solidFill>
                <a:schemeClr val="tx1"/>
              </a:solidFill>
              <a:latin typeface="+mn-lt"/>
              <a:cs typeface="Open Sans" panose="020B0606030504020204" pitchFamily="34" charset="0"/>
            </a:endParaRPr>
          </a:p>
          <a:p>
            <a:pPr algn="just">
              <a:lnSpc>
                <a:spcPct val="150000"/>
              </a:lnSpc>
            </a:pPr>
            <a:r>
              <a:rPr lang="en-US" altLang="en-US" sz="1200" dirty="0">
                <a:solidFill>
                  <a:schemeClr val="tx1"/>
                </a:solidFill>
                <a:latin typeface="+mn-lt"/>
                <a:cs typeface="Open Sans" panose="020B0606030504020204" pitchFamily="34" charset="0"/>
              </a:rPr>
              <a:t>VFX includes a range of </a:t>
            </a:r>
            <a:r>
              <a:rPr lang="en-US" altLang="en-US" sz="1200" dirty="0" smtClean="0">
                <a:solidFill>
                  <a:schemeClr val="tx1"/>
                </a:solidFill>
                <a:latin typeface="+mn-lt"/>
                <a:cs typeface="Open Sans" panose="020B0606030504020204" pitchFamily="34" charset="0"/>
              </a:rPr>
              <a:t>tasks</a:t>
            </a:r>
            <a:r>
              <a:rPr lang="en-US" altLang="en-US" sz="1200" baseline="0" dirty="0" smtClean="0">
                <a:solidFill>
                  <a:schemeClr val="tx1"/>
                </a:solidFill>
                <a:latin typeface="+mn-lt"/>
                <a:cs typeface="Open Sans" panose="020B0606030504020204" pitchFamily="34" charset="0"/>
              </a:rPr>
              <a:t> which are </a:t>
            </a:r>
            <a:r>
              <a:rPr lang="en-US" altLang="en-US" sz="1200" dirty="0" smtClean="0">
                <a:solidFill>
                  <a:schemeClr val="tx1"/>
                </a:solidFill>
                <a:latin typeface="+mn-lt"/>
                <a:cs typeface="Open Sans" panose="020B0606030504020204" pitchFamily="34" charset="0"/>
              </a:rPr>
              <a:t>carried </a:t>
            </a:r>
            <a:r>
              <a:rPr lang="en-US" altLang="en-US" sz="1200" dirty="0">
                <a:solidFill>
                  <a:schemeClr val="tx1"/>
                </a:solidFill>
                <a:latin typeface="+mn-lt"/>
                <a:cs typeface="Open Sans" panose="020B0606030504020204" pitchFamily="34" charset="0"/>
              </a:rPr>
              <a:t>out by different teams </a:t>
            </a:r>
            <a:r>
              <a:rPr lang="en-US" altLang="en-US" sz="1200" dirty="0" smtClean="0">
                <a:solidFill>
                  <a:schemeClr val="tx1"/>
                </a:solidFill>
                <a:latin typeface="+mn-lt"/>
                <a:cs typeface="Open Sans" panose="020B0606030504020204" pitchFamily="34" charset="0"/>
              </a:rPr>
              <a:t>or</a:t>
            </a:r>
            <a:r>
              <a:rPr lang="en-US" altLang="en-US" sz="1200" baseline="0" dirty="0" smtClean="0">
                <a:solidFill>
                  <a:schemeClr val="tx1"/>
                </a:solidFill>
                <a:latin typeface="+mn-lt"/>
                <a:cs typeface="Open Sans" panose="020B0606030504020204" pitchFamily="34" charset="0"/>
              </a:rPr>
              <a:t> departments. </a:t>
            </a:r>
            <a:r>
              <a:rPr lang="en-US" altLang="en-US" sz="1200" dirty="0" smtClean="0">
                <a:solidFill>
                  <a:schemeClr val="tx1"/>
                </a:solidFill>
                <a:latin typeface="+mn-lt"/>
                <a:cs typeface="Open Sans" panose="020B0606030504020204" pitchFamily="34" charset="0"/>
              </a:rPr>
              <a:t>These</a:t>
            </a:r>
            <a:r>
              <a:rPr lang="en-US" altLang="en-US" sz="1200" baseline="0" dirty="0" smtClean="0">
                <a:solidFill>
                  <a:schemeClr val="tx1"/>
                </a:solidFill>
                <a:latin typeface="+mn-lt"/>
                <a:cs typeface="Open Sans" panose="020B0606030504020204" pitchFamily="34" charset="0"/>
              </a:rPr>
              <a:t> </a:t>
            </a:r>
            <a:r>
              <a:rPr lang="en-US" altLang="en-US" sz="1200" dirty="0" smtClean="0">
                <a:solidFill>
                  <a:schemeClr val="tx1"/>
                </a:solidFill>
                <a:latin typeface="+mn-lt"/>
                <a:cs typeface="Open Sans" panose="020B0606030504020204" pitchFamily="34" charset="0"/>
              </a:rPr>
              <a:t>include</a:t>
            </a:r>
            <a:r>
              <a:rPr lang="en-US" altLang="en-US" sz="1200" dirty="0">
                <a:solidFill>
                  <a:schemeClr val="tx1"/>
                </a:solidFill>
                <a:latin typeface="+mn-lt"/>
                <a:cs typeface="Open Sans" panose="020B0606030504020204" pitchFamily="34" charset="0"/>
              </a:rPr>
              <a:t>: tracking, modelling, rigging, </a:t>
            </a:r>
            <a:r>
              <a:rPr lang="en-US" altLang="en-US" sz="1200" dirty="0" smtClean="0">
                <a:solidFill>
                  <a:schemeClr val="tx1"/>
                </a:solidFill>
                <a:latin typeface="+mn-lt"/>
                <a:cs typeface="Open Sans" panose="020B0606030504020204" pitchFamily="34" charset="0"/>
              </a:rPr>
              <a:t>animation, texturing</a:t>
            </a:r>
            <a:r>
              <a:rPr lang="en-US" altLang="en-US" sz="1200" dirty="0">
                <a:solidFill>
                  <a:schemeClr val="tx1"/>
                </a:solidFill>
                <a:latin typeface="+mn-lt"/>
                <a:cs typeface="Open Sans" panose="020B0606030504020204" pitchFamily="34" charset="0"/>
              </a:rPr>
              <a:t>, surfacing, lighting, matte painting, effects and digital compositing.</a:t>
            </a:r>
          </a:p>
          <a:p>
            <a:pPr algn="just">
              <a:lnSpc>
                <a:spcPct val="150000"/>
              </a:lnSpc>
            </a:pPr>
            <a:endParaRPr lang="en-US" altLang="en-US" sz="1200" dirty="0">
              <a:solidFill>
                <a:schemeClr val="tx1"/>
              </a:solidFill>
              <a:latin typeface="+mn-lt"/>
              <a:cs typeface="Open Sans" panose="020B0606030504020204" pitchFamily="34" charset="0"/>
            </a:endParaRPr>
          </a:p>
          <a:p>
            <a:pPr algn="just">
              <a:lnSpc>
                <a:spcPct val="150000"/>
              </a:lnSpc>
            </a:pPr>
            <a:r>
              <a:rPr lang="en-US" altLang="en-US" sz="1200" dirty="0">
                <a:solidFill>
                  <a:schemeClr val="tx1"/>
                </a:solidFill>
                <a:latin typeface="+mn-lt"/>
                <a:cs typeface="Open Sans" panose="020B0606030504020204" pitchFamily="34" charset="0"/>
              </a:rPr>
              <a:t>The industry is made up of over 500 companies situated all over the world. </a:t>
            </a:r>
            <a:r>
              <a:rPr lang="en-US" altLang="en-US" sz="1200" dirty="0" smtClean="0">
                <a:solidFill>
                  <a:schemeClr val="tx1"/>
                </a:solidFill>
                <a:latin typeface="+mn-lt"/>
                <a:cs typeface="Open Sans" panose="020B0606030504020204" pitchFamily="34" charset="0"/>
              </a:rPr>
              <a:t>On a feature</a:t>
            </a:r>
            <a:r>
              <a:rPr lang="en-US" altLang="en-US" sz="1200" baseline="0" dirty="0" smtClean="0">
                <a:solidFill>
                  <a:schemeClr val="tx1"/>
                </a:solidFill>
                <a:latin typeface="+mn-lt"/>
                <a:cs typeface="Open Sans" panose="020B0606030504020204" pitchFamily="34" charset="0"/>
              </a:rPr>
              <a:t> film project</a:t>
            </a:r>
            <a:r>
              <a:rPr lang="en-US" altLang="en-US" sz="1200" dirty="0" smtClean="0">
                <a:solidFill>
                  <a:schemeClr val="tx1"/>
                </a:solidFill>
                <a:latin typeface="+mn-lt"/>
                <a:cs typeface="Open Sans" panose="020B0606030504020204" pitchFamily="34" charset="0"/>
              </a:rPr>
              <a:t>, </a:t>
            </a:r>
            <a:r>
              <a:rPr lang="en-US" altLang="en-US" sz="1200" dirty="0">
                <a:solidFill>
                  <a:schemeClr val="tx1"/>
                </a:solidFill>
                <a:latin typeface="+mn-lt"/>
                <a:cs typeface="Open Sans" panose="020B0606030504020204" pitchFamily="34" charset="0"/>
              </a:rPr>
              <a:t>VFX companies will bid for work which is generally referred to as “shots” in a film. Much of the industry relies on work from Hollywood </a:t>
            </a:r>
            <a:r>
              <a:rPr lang="en-US" altLang="en-US" sz="1200" dirty="0" smtClean="0">
                <a:solidFill>
                  <a:schemeClr val="tx1"/>
                </a:solidFill>
                <a:latin typeface="+mn-lt"/>
                <a:cs typeface="Open Sans" panose="020B0606030504020204" pitchFamily="34" charset="0"/>
              </a:rPr>
              <a:t>studios</a:t>
            </a:r>
            <a:r>
              <a:rPr lang="en-US" altLang="en-US" sz="1200" baseline="0" dirty="0" smtClean="0">
                <a:solidFill>
                  <a:schemeClr val="tx1"/>
                </a:solidFill>
                <a:latin typeface="+mn-lt"/>
                <a:cs typeface="Open Sans" panose="020B0606030504020204" pitchFamily="34" charset="0"/>
              </a:rPr>
              <a:t> and</a:t>
            </a:r>
            <a:r>
              <a:rPr lang="en-US" altLang="en-US" sz="1200" dirty="0" smtClean="0">
                <a:solidFill>
                  <a:schemeClr val="tx1"/>
                </a:solidFill>
                <a:latin typeface="+mn-lt"/>
                <a:cs typeface="Open Sans" panose="020B0606030504020204" pitchFamily="34" charset="0"/>
              </a:rPr>
              <a:t> blockbuster projects like</a:t>
            </a:r>
            <a:r>
              <a:rPr lang="en-US" altLang="en-US" sz="1200" baseline="0" dirty="0" smtClean="0">
                <a:solidFill>
                  <a:schemeClr val="tx1"/>
                </a:solidFill>
                <a:latin typeface="+mn-lt"/>
                <a:cs typeface="Open Sans" panose="020B0606030504020204" pitchFamily="34" charset="0"/>
              </a:rPr>
              <a:t> Disney/Marvel films </a:t>
            </a:r>
            <a:r>
              <a:rPr lang="en-US" altLang="en-US" sz="1200" dirty="0" smtClean="0">
                <a:solidFill>
                  <a:schemeClr val="tx1"/>
                </a:solidFill>
                <a:latin typeface="+mn-lt"/>
                <a:cs typeface="Open Sans" panose="020B0606030504020204" pitchFamily="34" charset="0"/>
              </a:rPr>
              <a:t>are </a:t>
            </a:r>
            <a:r>
              <a:rPr lang="en-US" altLang="en-US" sz="1200" dirty="0">
                <a:solidFill>
                  <a:schemeClr val="tx1"/>
                </a:solidFill>
                <a:latin typeface="+mn-lt"/>
                <a:cs typeface="Open Sans" panose="020B0606030504020204" pitchFamily="34" charset="0"/>
              </a:rPr>
              <a:t>considered bread and butter for the VFX industry. So multiple VFX companies my be hired </a:t>
            </a:r>
            <a:r>
              <a:rPr lang="en-US" altLang="en-US" sz="1200" dirty="0" smtClean="0">
                <a:solidFill>
                  <a:schemeClr val="tx1"/>
                </a:solidFill>
                <a:latin typeface="+mn-lt"/>
                <a:cs typeface="Open Sans" panose="020B0606030504020204" pitchFamily="34" charset="0"/>
              </a:rPr>
              <a:t>to work on a single </a:t>
            </a:r>
            <a:r>
              <a:rPr lang="en-US" altLang="en-US" sz="1200" dirty="0">
                <a:solidFill>
                  <a:schemeClr val="tx1"/>
                </a:solidFill>
                <a:latin typeface="+mn-lt"/>
                <a:cs typeface="Open Sans" panose="020B0606030504020204" pitchFamily="34" charset="0"/>
              </a:rPr>
              <a:t>film </a:t>
            </a:r>
            <a:r>
              <a:rPr lang="en-US" altLang="en-US" sz="1200" dirty="0" smtClean="0">
                <a:solidFill>
                  <a:schemeClr val="tx1"/>
                </a:solidFill>
                <a:latin typeface="+mn-lt"/>
                <a:cs typeface="Open Sans" panose="020B0606030504020204" pitchFamily="34" charset="0"/>
              </a:rPr>
              <a:t>project.</a:t>
            </a:r>
            <a:r>
              <a:rPr lang="en-US" altLang="en-US" sz="1200" baseline="0" dirty="0" smtClean="0">
                <a:solidFill>
                  <a:schemeClr val="tx1"/>
                </a:solidFill>
                <a:latin typeface="+mn-lt"/>
                <a:cs typeface="Open Sans" panose="020B0606030504020204" pitchFamily="34" charset="0"/>
              </a:rPr>
              <a:t> They </a:t>
            </a:r>
            <a:r>
              <a:rPr lang="en-US" altLang="en-US" sz="1200" dirty="0" smtClean="0">
                <a:solidFill>
                  <a:schemeClr val="tx1"/>
                </a:solidFill>
                <a:latin typeface="+mn-lt"/>
                <a:cs typeface="Open Sans" panose="020B0606030504020204" pitchFamily="34" charset="0"/>
              </a:rPr>
              <a:t>may </a:t>
            </a:r>
            <a:r>
              <a:rPr lang="en-US" altLang="en-US" sz="1200" dirty="0">
                <a:solidFill>
                  <a:schemeClr val="tx1"/>
                </a:solidFill>
                <a:latin typeface="+mn-lt"/>
                <a:cs typeface="Open Sans" panose="020B0606030504020204" pitchFamily="34" charset="0"/>
              </a:rPr>
              <a:t>work on a handful of shots or </a:t>
            </a:r>
            <a:r>
              <a:rPr lang="en-US" altLang="en-US" sz="1200" dirty="0" smtClean="0">
                <a:solidFill>
                  <a:schemeClr val="tx1"/>
                </a:solidFill>
                <a:latin typeface="+mn-lt"/>
                <a:cs typeface="Open Sans" panose="020B0606030504020204" pitchFamily="34" charset="0"/>
              </a:rPr>
              <a:t>100s</a:t>
            </a:r>
            <a:r>
              <a:rPr lang="en-US" altLang="en-US" sz="1200" baseline="0" dirty="0" smtClean="0">
                <a:solidFill>
                  <a:schemeClr val="tx1"/>
                </a:solidFill>
                <a:latin typeface="+mn-lt"/>
                <a:cs typeface="Open Sans" panose="020B0606030504020204" pitchFamily="34" charset="0"/>
              </a:rPr>
              <a:t> of shots.</a:t>
            </a:r>
            <a:endParaRPr lang="en-GB" sz="1200" dirty="0">
              <a:latin typeface="+mn-lt"/>
            </a:endParaRPr>
          </a:p>
        </p:txBody>
      </p:sp>
    </p:spTree>
    <p:extLst>
      <p:ext uri="{BB962C8B-B14F-4D97-AF65-F5344CB8AC3E}">
        <p14:creationId xmlns:p14="http://schemas.microsoft.com/office/powerpoint/2010/main" val="8078932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a:xfrm>
            <a:off x="401104" y="507561"/>
            <a:ext cx="6042378" cy="8416198"/>
          </a:xfrm>
        </p:spPr>
        <p:txBody>
          <a:bodyPr/>
          <a:lstStyle/>
          <a:p>
            <a:pPr>
              <a:lnSpc>
                <a:spcPct val="150000"/>
              </a:lnSpc>
            </a:pPr>
            <a:r>
              <a:rPr lang="en-US" sz="1200" b="1" dirty="0" smtClean="0">
                <a:latin typeface="Calibri" panose="020F0502020204030204" pitchFamily="34" charset="0"/>
              </a:rPr>
              <a:t>Current State of Archiving</a:t>
            </a:r>
          </a:p>
          <a:p>
            <a:pPr>
              <a:lnSpc>
                <a:spcPct val="150000"/>
              </a:lnSpc>
            </a:pPr>
            <a:r>
              <a:rPr lang="en-US" sz="1200" dirty="0" smtClean="0">
                <a:latin typeface="Calibri" panose="020F0502020204030204" pitchFamily="34" charset="0"/>
              </a:rPr>
              <a:t>So surprise,</a:t>
            </a:r>
            <a:r>
              <a:rPr lang="en-US" sz="1200" baseline="0" dirty="0" smtClean="0">
                <a:latin typeface="Calibri" panose="020F0502020204030204" pitchFamily="34" charset="0"/>
              </a:rPr>
              <a:t> surprise… C</a:t>
            </a:r>
            <a:r>
              <a:rPr lang="en-US" sz="1200" dirty="0" smtClean="0">
                <a:latin typeface="Calibri" panose="020F0502020204030204" pitchFamily="34" charset="0"/>
              </a:rPr>
              <a:t>urrently </a:t>
            </a:r>
            <a:r>
              <a:rPr lang="en-US" sz="1200" dirty="0">
                <a:latin typeface="Calibri" panose="020F0502020204030204" pitchFamily="34" charset="0"/>
              </a:rPr>
              <a:t>the industry doesn’t </a:t>
            </a:r>
            <a:r>
              <a:rPr lang="en-US" sz="1200" dirty="0" smtClean="0">
                <a:latin typeface="Calibri" panose="020F0502020204030204" pitchFamily="34" charset="0"/>
              </a:rPr>
              <a:t>properly </a:t>
            </a:r>
            <a:r>
              <a:rPr lang="en-US" sz="1200" dirty="0">
                <a:latin typeface="Calibri" panose="020F0502020204030204" pitchFamily="34" charset="0"/>
              </a:rPr>
              <a:t>archive their records. “Archiving” to them is a process of backing up their project work and shots. It’s not always a planned process to preserve items long-term, and they don’t consistently appraise and select records and digital assets for archiving</a:t>
            </a:r>
            <a:r>
              <a:rPr lang="en-US" sz="1200" dirty="0" smtClean="0">
                <a:latin typeface="Calibri" panose="020F0502020204030204" pitchFamily="34" charset="0"/>
              </a:rPr>
              <a:t>. Also,</a:t>
            </a:r>
            <a:r>
              <a:rPr lang="en-US" sz="1200" baseline="0" dirty="0" smtClean="0">
                <a:latin typeface="Calibri" panose="020F0502020204030204" pitchFamily="34" charset="0"/>
              </a:rPr>
              <a:t> the industry does not generally hire any records management or archiving specialists to help manage this process – it is often managed by IT with input from other departments.</a:t>
            </a:r>
            <a:endParaRPr lang="en-US" sz="1200" dirty="0">
              <a:latin typeface="Calibri" panose="020F0502020204030204" pitchFamily="34" charset="0"/>
            </a:endParaRPr>
          </a:p>
          <a:p>
            <a:pPr>
              <a:lnSpc>
                <a:spcPct val="150000"/>
              </a:lnSpc>
            </a:pPr>
            <a:endParaRPr lang="en-US" sz="1200" dirty="0">
              <a:latin typeface="Calibri" panose="020F0502020204030204" pitchFamily="34" charset="0"/>
            </a:endParaRPr>
          </a:p>
          <a:p>
            <a:pPr>
              <a:lnSpc>
                <a:spcPct val="150000"/>
              </a:lnSpc>
            </a:pPr>
            <a:r>
              <a:rPr lang="en-US" sz="1200" dirty="0">
                <a:latin typeface="Calibri" panose="020F0502020204030204" pitchFamily="34" charset="0"/>
              </a:rPr>
              <a:t>One of the big preservation issues is that VFX companies do not generally own the rights to their work – the studios own the copyright and VFX artists are just work-for-hire</a:t>
            </a:r>
            <a:r>
              <a:rPr lang="en-US" sz="1200" dirty="0" smtClean="0">
                <a:latin typeface="Calibri" panose="020F0502020204030204" pitchFamily="34" charset="0"/>
              </a:rPr>
              <a:t>. So technically,</a:t>
            </a:r>
            <a:r>
              <a:rPr lang="en-US" sz="1200" baseline="0" dirty="0" smtClean="0">
                <a:latin typeface="Calibri" panose="020F0502020204030204" pitchFamily="34" charset="0"/>
              </a:rPr>
              <a:t> it is not always clear what VFX companies are allowed to keep.</a:t>
            </a:r>
            <a:r>
              <a:rPr lang="en-US" sz="1200" baseline="0" dirty="0">
                <a:latin typeface="Calibri" panose="020F0502020204030204" pitchFamily="34" charset="0"/>
              </a:rPr>
              <a:t> </a:t>
            </a:r>
            <a:r>
              <a:rPr lang="en-US" sz="1200" dirty="0" smtClean="0">
                <a:latin typeface="Calibri" panose="020F0502020204030204" pitchFamily="34" charset="0"/>
              </a:rPr>
              <a:t>Also,</a:t>
            </a:r>
            <a:r>
              <a:rPr lang="en-US" sz="1200" baseline="0" dirty="0" smtClean="0">
                <a:latin typeface="Calibri" panose="020F0502020204030204" pitchFamily="34" charset="0"/>
              </a:rPr>
              <a:t> presently </a:t>
            </a:r>
            <a:r>
              <a:rPr lang="en-US" sz="1200" dirty="0" smtClean="0">
                <a:latin typeface="Calibri" panose="020F0502020204030204" pitchFamily="34" charset="0"/>
              </a:rPr>
              <a:t>the </a:t>
            </a:r>
            <a:r>
              <a:rPr lang="en-US" sz="1200" dirty="0">
                <a:latin typeface="Calibri" panose="020F0502020204030204" pitchFamily="34" charset="0"/>
              </a:rPr>
              <a:t>industry has no established practices or standards for archiving – meaning </a:t>
            </a:r>
            <a:r>
              <a:rPr lang="en-US" sz="1200" dirty="0" smtClean="0">
                <a:latin typeface="Calibri" panose="020F0502020204030204" pitchFamily="34" charset="0"/>
              </a:rPr>
              <a:t>that the studios</a:t>
            </a:r>
            <a:r>
              <a:rPr lang="en-US" sz="1200" baseline="0" dirty="0" smtClean="0">
                <a:latin typeface="Calibri" panose="020F0502020204030204" pitchFamily="34" charset="0"/>
              </a:rPr>
              <a:t>, the “owners” of this material make their own </a:t>
            </a:r>
            <a:r>
              <a:rPr lang="en-US" sz="1200" baseline="0" dirty="0" err="1" smtClean="0">
                <a:latin typeface="Calibri" panose="020F0502020204030204" pitchFamily="34" charset="0"/>
              </a:rPr>
              <a:t>adhoc</a:t>
            </a:r>
            <a:r>
              <a:rPr lang="en-US" sz="1200" baseline="0" dirty="0" smtClean="0">
                <a:latin typeface="Calibri" panose="020F0502020204030204" pitchFamily="34" charset="0"/>
              </a:rPr>
              <a:t> requests regarding which records they want and the formats and quantities. </a:t>
            </a:r>
          </a:p>
          <a:p>
            <a:pPr>
              <a:lnSpc>
                <a:spcPct val="150000"/>
              </a:lnSpc>
            </a:pPr>
            <a:endParaRPr lang="en-US" sz="1200" baseline="0" dirty="0" smtClean="0">
              <a:latin typeface="Calibri" panose="020F0502020204030204" pitchFamily="34" charset="0"/>
            </a:endParaRPr>
          </a:p>
          <a:p>
            <a:pPr>
              <a:lnSpc>
                <a:spcPct val="150000"/>
              </a:lnSpc>
            </a:pPr>
            <a:r>
              <a:rPr lang="en-US" sz="1200" baseline="0" dirty="0" smtClean="0">
                <a:latin typeface="Calibri" panose="020F0502020204030204" pitchFamily="34" charset="0"/>
              </a:rPr>
              <a:t>This lack of common practice and knowledge of archiving puts VFX </a:t>
            </a:r>
            <a:r>
              <a:rPr lang="en-US" sz="1200" dirty="0" smtClean="0">
                <a:latin typeface="Calibri" panose="020F0502020204030204" pitchFamily="34" charset="0"/>
              </a:rPr>
              <a:t>records at </a:t>
            </a:r>
            <a:r>
              <a:rPr lang="en-US" sz="1200" dirty="0">
                <a:latin typeface="Calibri" panose="020F0502020204030204" pitchFamily="34" charset="0"/>
              </a:rPr>
              <a:t>risk of becoming unmanageable, obsolete and lost over time</a:t>
            </a:r>
            <a:r>
              <a:rPr lang="en-US" sz="1200" dirty="0" smtClean="0">
                <a:latin typeface="Calibri" panose="020F0502020204030204" pitchFamily="34" charset="0"/>
              </a:rPr>
              <a:t>. </a:t>
            </a:r>
            <a:endParaRPr lang="en-US" sz="1200" dirty="0">
              <a:latin typeface="Calibri" panose="020F0502020204030204" pitchFamily="34" charset="0"/>
            </a:endParaRPr>
          </a:p>
          <a:p>
            <a:pPr>
              <a:lnSpc>
                <a:spcPct val="150000"/>
              </a:lnSpc>
            </a:pPr>
            <a:endParaRPr lang="en-US" sz="1200" dirty="0">
              <a:latin typeface="Calibri" panose="020F0502020204030204" pitchFamily="34" charset="0"/>
            </a:endParaRPr>
          </a:p>
          <a:p>
            <a:pPr>
              <a:lnSpc>
                <a:spcPct val="150000"/>
              </a:lnSpc>
            </a:pPr>
            <a:r>
              <a:rPr lang="en-US" sz="1200" dirty="0">
                <a:latin typeface="Calibri" panose="020F0502020204030204" pitchFamily="34" charset="0"/>
              </a:rPr>
              <a:t>So over here in the box are some of the key challenges with archiving and preserving VFX records</a:t>
            </a:r>
            <a:r>
              <a:rPr lang="en-US" sz="1200" dirty="0" smtClean="0">
                <a:latin typeface="Calibri" panose="020F0502020204030204" pitchFamily="34" charset="0"/>
              </a:rPr>
              <a:t>:</a:t>
            </a:r>
            <a:endParaRPr lang="en-US" sz="1200" dirty="0">
              <a:latin typeface="Calibri" panose="020F0502020204030204" pitchFamily="34" charset="0"/>
            </a:endParaRPr>
          </a:p>
          <a:p>
            <a:pPr marL="171450" marR="0" lvl="0" indent="-171450" algn="l" defTabSz="457200" rtl="0" eaLnBrk="0" fontAlgn="base" latinLnBrk="0" hangingPunct="0">
              <a:lnSpc>
                <a:spcPct val="150000"/>
              </a:lnSpc>
              <a:spcBef>
                <a:spcPct val="0"/>
              </a:spcBef>
              <a:spcAft>
                <a:spcPct val="0"/>
              </a:spcAft>
              <a:buClrTx/>
              <a:buSzTx/>
              <a:buFont typeface="Arial" panose="020B0604020202020204" pitchFamily="34" charset="0"/>
              <a:buChar char="•"/>
              <a:tabLst/>
              <a:defRPr/>
            </a:pPr>
            <a:r>
              <a:rPr lang="en-US" sz="1200" dirty="0" smtClean="0">
                <a:latin typeface="Calibri" panose="020F0502020204030204" pitchFamily="34" charset="0"/>
              </a:rPr>
              <a:t>They </a:t>
            </a:r>
            <a:r>
              <a:rPr lang="en-US" sz="1200" dirty="0">
                <a:latin typeface="Calibri" panose="020F0502020204030204" pitchFamily="34" charset="0"/>
              </a:rPr>
              <a:t>are complex: </a:t>
            </a:r>
            <a:r>
              <a:rPr lang="en-US" sz="1200" dirty="0" smtClean="0">
                <a:latin typeface="Calibri" panose="020F0502020204030204" pitchFamily="34" charset="0"/>
              </a:rPr>
              <a:t>digita</a:t>
            </a:r>
            <a:r>
              <a:rPr lang="en-US" sz="1200" baseline="0" dirty="0" smtClean="0">
                <a:latin typeface="Calibri" panose="020F0502020204030204" pitchFamily="34" charset="0"/>
              </a:rPr>
              <a:t>l records are </a:t>
            </a:r>
            <a:r>
              <a:rPr lang="en-US" sz="1200" dirty="0" smtClean="0">
                <a:latin typeface="Calibri" panose="020F0502020204030204" pitchFamily="34" charset="0"/>
              </a:rPr>
              <a:t>diverse </a:t>
            </a:r>
            <a:r>
              <a:rPr lang="en-US" sz="1200" dirty="0">
                <a:latin typeface="Calibri" panose="020F0502020204030204" pitchFamily="34" charset="0"/>
              </a:rPr>
              <a:t>in size and format and are created and stored </a:t>
            </a:r>
            <a:r>
              <a:rPr lang="en-US" sz="1200" dirty="0" smtClean="0">
                <a:latin typeface="Calibri" panose="020F0502020204030204" pitchFamily="34" charset="0"/>
              </a:rPr>
              <a:t>on </a:t>
            </a:r>
            <a:r>
              <a:rPr lang="en-US" sz="1200" dirty="0">
                <a:latin typeface="Calibri" panose="020F0502020204030204" pitchFamily="34" charset="0"/>
              </a:rPr>
              <a:t>varied </a:t>
            </a:r>
            <a:r>
              <a:rPr lang="en-US" sz="1200" dirty="0" smtClean="0">
                <a:latin typeface="Calibri" panose="020F0502020204030204" pitchFamily="34" charset="0"/>
              </a:rPr>
              <a:t>mediums, often in multiple locations.</a:t>
            </a:r>
            <a:endParaRPr lang="en-US" sz="1200" dirty="0">
              <a:latin typeface="Calibri" panose="020F0502020204030204" pitchFamily="34" charset="0"/>
            </a:endParaRPr>
          </a:p>
          <a:p>
            <a:pPr marL="171450" marR="0" lvl="0" indent="-171450" algn="l" defTabSz="457200" rtl="0" eaLnBrk="0" fontAlgn="base" latinLnBrk="0" hangingPunct="0">
              <a:lnSpc>
                <a:spcPct val="150000"/>
              </a:lnSpc>
              <a:spcBef>
                <a:spcPct val="0"/>
              </a:spcBef>
              <a:spcAft>
                <a:spcPct val="0"/>
              </a:spcAft>
              <a:buClrTx/>
              <a:buSzTx/>
              <a:buFont typeface="Arial" panose="020B0604020202020204" pitchFamily="34" charset="0"/>
              <a:buChar char="•"/>
              <a:tabLst/>
              <a:defRPr/>
            </a:pPr>
            <a:r>
              <a:rPr lang="en-US" sz="1200" dirty="0" smtClean="0">
                <a:latin typeface="Calibri" panose="020F0502020204030204" pitchFamily="34" charset="0"/>
              </a:rPr>
              <a:t>They </a:t>
            </a:r>
            <a:r>
              <a:rPr lang="en-US" sz="1200" dirty="0">
                <a:latin typeface="Calibri" panose="020F0502020204030204" pitchFamily="34" charset="0"/>
              </a:rPr>
              <a:t>have multiple agents – </a:t>
            </a:r>
            <a:r>
              <a:rPr lang="en-US" sz="1200" dirty="0" smtClean="0">
                <a:latin typeface="Calibri" panose="020F0502020204030204" pitchFamily="34" charset="0"/>
              </a:rPr>
              <a:t>So as</a:t>
            </a:r>
            <a:r>
              <a:rPr lang="en-US" sz="1200" baseline="0" dirty="0" smtClean="0">
                <a:latin typeface="Calibri" panose="020F0502020204030204" pitchFamily="34" charset="0"/>
              </a:rPr>
              <a:t> I mentioned earlier, for a single film project you may have a studio and multiple VFX companies working on various shots. </a:t>
            </a:r>
            <a:r>
              <a:rPr lang="en-US" sz="1200" dirty="0" smtClean="0">
                <a:latin typeface="Calibri" panose="020F0502020204030204" pitchFamily="34" charset="0"/>
              </a:rPr>
              <a:t>So </a:t>
            </a:r>
            <a:r>
              <a:rPr lang="en-US" sz="1200" dirty="0">
                <a:latin typeface="Calibri" panose="020F0502020204030204" pitchFamily="34" charset="0"/>
              </a:rPr>
              <a:t>this makes aggregating and maintaining consistency much harder.</a:t>
            </a:r>
          </a:p>
          <a:p>
            <a:pPr marL="171450" marR="0" lvl="0" indent="-171450" algn="l" defTabSz="457200" rtl="0" eaLnBrk="0" fontAlgn="base" latinLnBrk="0" hangingPunct="0">
              <a:lnSpc>
                <a:spcPct val="150000"/>
              </a:lnSpc>
              <a:spcBef>
                <a:spcPct val="0"/>
              </a:spcBef>
              <a:spcAft>
                <a:spcPct val="0"/>
              </a:spcAft>
              <a:buClrTx/>
              <a:buSzTx/>
              <a:buFont typeface="Arial" panose="020B0604020202020204" pitchFamily="34" charset="0"/>
              <a:buChar char="•"/>
              <a:tabLst/>
              <a:defRPr/>
            </a:pPr>
            <a:r>
              <a:rPr lang="en-US" sz="1200" dirty="0" smtClean="0">
                <a:latin typeface="Calibri" panose="020F0502020204030204" pitchFamily="34" charset="0"/>
              </a:rPr>
              <a:t>They </a:t>
            </a:r>
            <a:r>
              <a:rPr lang="en-US" sz="1200" dirty="0">
                <a:latin typeface="Calibri" panose="020F0502020204030204" pitchFamily="34" charset="0"/>
              </a:rPr>
              <a:t>are destined for obsolescence: So the VFX industry progresses their approaches and technologies extremely quickly. They are constantly evolving their pipelines to upgrade their tools and versions of software so that file formats change and become out-of-date super fast. </a:t>
            </a:r>
            <a:r>
              <a:rPr lang="en-US" sz="1200" dirty="0" smtClean="0">
                <a:latin typeface="Calibri" panose="020F0502020204030204" pitchFamily="34" charset="0"/>
              </a:rPr>
              <a:t>This</a:t>
            </a:r>
            <a:r>
              <a:rPr lang="en-US" sz="1200" baseline="0" dirty="0" smtClean="0">
                <a:latin typeface="Calibri" panose="020F0502020204030204" pitchFamily="34" charset="0"/>
              </a:rPr>
              <a:t> means</a:t>
            </a:r>
            <a:r>
              <a:rPr lang="en-US" sz="1200" dirty="0" smtClean="0">
                <a:latin typeface="Calibri" panose="020F0502020204030204" pitchFamily="34" charset="0"/>
              </a:rPr>
              <a:t> </a:t>
            </a:r>
            <a:r>
              <a:rPr lang="en-US" sz="1200" dirty="0">
                <a:latin typeface="Calibri" panose="020F0502020204030204" pitchFamily="34" charset="0"/>
              </a:rPr>
              <a:t>preserving the original formats are not always an option.</a:t>
            </a:r>
          </a:p>
          <a:p>
            <a:pPr marL="0" marR="0" lvl="0" indent="0" algn="l" defTabSz="457200" rtl="0" eaLnBrk="0" fontAlgn="base" latinLnBrk="0" hangingPunct="0">
              <a:lnSpc>
                <a:spcPct val="117000"/>
              </a:lnSpc>
              <a:spcBef>
                <a:spcPct val="0"/>
              </a:spcBef>
              <a:spcAft>
                <a:spcPct val="0"/>
              </a:spcAft>
              <a:buClrTx/>
              <a:buSzTx/>
              <a:buFontTx/>
              <a:buNone/>
              <a:tabLst/>
              <a:defRPr/>
            </a:pPr>
            <a:endParaRPr lang="en-US" sz="1000" dirty="0"/>
          </a:p>
          <a:p>
            <a:pPr marL="0" marR="0" lvl="0" indent="0" algn="l" defTabSz="457200" rtl="0" eaLnBrk="0" fontAlgn="base" latinLnBrk="0" hangingPunct="0">
              <a:lnSpc>
                <a:spcPct val="117000"/>
              </a:lnSpc>
              <a:spcBef>
                <a:spcPct val="0"/>
              </a:spcBef>
              <a:spcAft>
                <a:spcPct val="0"/>
              </a:spcAft>
              <a:buClrTx/>
              <a:buSzTx/>
              <a:buFontTx/>
              <a:buNone/>
              <a:tabLst/>
              <a:defRPr/>
            </a:pPr>
            <a:endParaRPr lang="en-US" sz="1000" dirty="0"/>
          </a:p>
          <a:p>
            <a:pPr marL="0" marR="0" lvl="0" indent="0" algn="l" defTabSz="457200" rtl="0" eaLnBrk="0" fontAlgn="base" latinLnBrk="0" hangingPunct="0">
              <a:lnSpc>
                <a:spcPct val="117000"/>
              </a:lnSpc>
              <a:spcBef>
                <a:spcPct val="0"/>
              </a:spcBef>
              <a:spcAft>
                <a:spcPct val="0"/>
              </a:spcAft>
              <a:buClrTx/>
              <a:buSzTx/>
              <a:buFontTx/>
              <a:buNone/>
              <a:tabLst/>
              <a:defRPr/>
            </a:pPr>
            <a:endParaRPr lang="en-US" sz="1000" dirty="0"/>
          </a:p>
          <a:p>
            <a:pPr marL="0" marR="0" lvl="0" indent="0" algn="l" defTabSz="457200" rtl="0" eaLnBrk="0" fontAlgn="base" latinLnBrk="0" hangingPunct="0">
              <a:lnSpc>
                <a:spcPct val="117000"/>
              </a:lnSpc>
              <a:spcBef>
                <a:spcPct val="0"/>
              </a:spcBef>
              <a:spcAft>
                <a:spcPct val="0"/>
              </a:spcAft>
              <a:buClrTx/>
              <a:buSzTx/>
              <a:buFontTx/>
              <a:buNone/>
              <a:tabLst/>
              <a:defRPr/>
            </a:pPr>
            <a:endParaRPr lang="en-US" sz="1000" dirty="0"/>
          </a:p>
          <a:p>
            <a:pPr marL="0" marR="0" lvl="0" indent="0" algn="l" defTabSz="457200" rtl="0" eaLnBrk="0" fontAlgn="base" latinLnBrk="0" hangingPunct="0">
              <a:lnSpc>
                <a:spcPct val="117000"/>
              </a:lnSpc>
              <a:spcBef>
                <a:spcPct val="0"/>
              </a:spcBef>
              <a:spcAft>
                <a:spcPct val="0"/>
              </a:spcAft>
              <a:buClrTx/>
              <a:buSzTx/>
              <a:buFontTx/>
              <a:buNone/>
              <a:tabLst/>
              <a:defRPr/>
            </a:pPr>
            <a:endParaRPr lang="en-US" sz="1000" dirty="0"/>
          </a:p>
          <a:p>
            <a:pPr marL="0" marR="0" lvl="0" indent="0" algn="l" defTabSz="457200" rtl="0" eaLnBrk="0" fontAlgn="base" latinLnBrk="0" hangingPunct="0">
              <a:lnSpc>
                <a:spcPct val="117000"/>
              </a:lnSpc>
              <a:spcBef>
                <a:spcPct val="0"/>
              </a:spcBef>
              <a:spcAft>
                <a:spcPct val="0"/>
              </a:spcAft>
              <a:buClrTx/>
              <a:buSzTx/>
              <a:buFontTx/>
              <a:buNone/>
              <a:tabLst/>
              <a:defRPr/>
            </a:pPr>
            <a:endParaRPr lang="en-US" sz="1000" dirty="0"/>
          </a:p>
        </p:txBody>
      </p:sp>
    </p:spTree>
    <p:extLst>
      <p:ext uri="{BB962C8B-B14F-4D97-AF65-F5344CB8AC3E}">
        <p14:creationId xmlns:p14="http://schemas.microsoft.com/office/powerpoint/2010/main" val="35875407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79768" y="4715153"/>
            <a:ext cx="5438140" cy="4466987"/>
          </a:xfrm>
        </p:spPr>
        <p:txBody>
          <a:bodyPr/>
          <a:lstStyle/>
          <a:p>
            <a:pPr>
              <a:lnSpc>
                <a:spcPct val="150000"/>
              </a:lnSpc>
            </a:pPr>
            <a:r>
              <a:rPr lang="en-GB" sz="1200" baseline="0" dirty="0" smtClean="0">
                <a:latin typeface="+mn-lt"/>
              </a:rPr>
              <a:t>In his article, ‘The Lost Picture Show’, Marty </a:t>
            </a:r>
            <a:r>
              <a:rPr lang="en-GB" sz="1200" baseline="0" dirty="0" err="1" smtClean="0">
                <a:latin typeface="+mn-lt"/>
              </a:rPr>
              <a:t>Perlmutter</a:t>
            </a:r>
            <a:r>
              <a:rPr lang="en-GB" sz="1200" baseline="0" dirty="0" smtClean="0">
                <a:latin typeface="+mn-lt"/>
              </a:rPr>
              <a:t> provides the following case study about </a:t>
            </a:r>
            <a:r>
              <a:rPr lang="en-GB" sz="1200" kern="1200" baseline="0" dirty="0" smtClean="0">
                <a:solidFill>
                  <a:srgbClr val="000000"/>
                </a:solidFill>
                <a:latin typeface="Helvetica Neue" charset="0"/>
                <a:ea typeface="Helvetica Neue" charset="0"/>
                <a:cs typeface="Helvetica Neue" charset="0"/>
                <a:sym typeface="Helvetica Neue" panose="02000503000000020004" pitchFamily="2" charset="0"/>
              </a:rPr>
              <a:t>what can happen when CGI film projects are not properly archived and preserved.</a:t>
            </a:r>
          </a:p>
          <a:p>
            <a:pPr>
              <a:lnSpc>
                <a:spcPct val="150000"/>
              </a:lnSpc>
            </a:pPr>
            <a:endParaRPr lang="en-GB" sz="1200" baseline="0" dirty="0" smtClean="0">
              <a:latin typeface="+mn-lt"/>
            </a:endParaRPr>
          </a:p>
          <a:p>
            <a:pPr marL="0" marR="0" lvl="0" indent="0" algn="just" defTabSz="457200" rtl="0" eaLnBrk="0" fontAlgn="base" latinLnBrk="0" hangingPunct="0">
              <a:lnSpc>
                <a:spcPct val="150000"/>
              </a:lnSpc>
              <a:spcBef>
                <a:spcPct val="0"/>
              </a:spcBef>
              <a:spcAft>
                <a:spcPct val="0"/>
              </a:spcAft>
              <a:buClrTx/>
              <a:buSzTx/>
              <a:buFontTx/>
              <a:buNone/>
              <a:tabLst/>
              <a:defRPr/>
            </a:pPr>
            <a:r>
              <a:rPr lang="en-GB" altLang="en-US" sz="1200" dirty="0" smtClean="0">
                <a:solidFill>
                  <a:schemeClr val="tx1"/>
                </a:solidFill>
                <a:latin typeface="+mn-lt"/>
                <a:cs typeface="Open Sans" panose="020B0606030504020204" pitchFamily="34" charset="0"/>
              </a:rPr>
              <a:t>“When Pixar wanted to release its 2003 film</a:t>
            </a:r>
            <a:r>
              <a:rPr lang="en-GB" altLang="en-US" sz="1200" baseline="0" dirty="0" smtClean="0">
                <a:solidFill>
                  <a:schemeClr val="tx1"/>
                </a:solidFill>
                <a:latin typeface="+mn-lt"/>
                <a:cs typeface="Open Sans" panose="020B0606030504020204" pitchFamily="34" charset="0"/>
              </a:rPr>
              <a:t> </a:t>
            </a:r>
            <a:r>
              <a:rPr lang="en-GB" altLang="en-US" sz="1200" dirty="0" smtClean="0">
                <a:solidFill>
                  <a:schemeClr val="tx1"/>
                </a:solidFill>
                <a:latin typeface="+mn-lt"/>
                <a:cs typeface="Open Sans" panose="020B0606030504020204" pitchFamily="34" charset="0"/>
              </a:rPr>
              <a:t>Finding Nemo for Blu-ray 3D in 2012, the studio had to </a:t>
            </a:r>
            <a:r>
              <a:rPr lang="en-GB" altLang="en-US" sz="1200" dirty="0" err="1" smtClean="0">
                <a:solidFill>
                  <a:schemeClr val="tx1"/>
                </a:solidFill>
                <a:latin typeface="+mn-lt"/>
                <a:cs typeface="Open Sans" panose="020B0606030504020204" pitchFamily="34" charset="0"/>
              </a:rPr>
              <a:t>rerender</a:t>
            </a:r>
            <a:r>
              <a:rPr lang="en-GB" altLang="en-US" sz="1200" dirty="0" smtClean="0">
                <a:solidFill>
                  <a:schemeClr val="tx1"/>
                </a:solidFill>
                <a:latin typeface="+mn-lt"/>
                <a:cs typeface="Open Sans" panose="020B0606030504020204" pitchFamily="34" charset="0"/>
              </a:rPr>
              <a:t> the film to produce the 3D effects. The studio by then was no longer using the same animation software system, and it found that certain aspects of the original could not be emulated in its new software.</a:t>
            </a:r>
            <a:r>
              <a:rPr lang="en-GB" altLang="en-US" sz="1200" baseline="0" dirty="0" smtClean="0">
                <a:solidFill>
                  <a:schemeClr val="tx1"/>
                </a:solidFill>
                <a:latin typeface="+mn-lt"/>
                <a:cs typeface="Open Sans" panose="020B0606030504020204" pitchFamily="34" charset="0"/>
              </a:rPr>
              <a:t> </a:t>
            </a:r>
            <a:r>
              <a:rPr lang="en-GB" altLang="en-US" sz="1200" dirty="0" smtClean="0">
                <a:solidFill>
                  <a:schemeClr val="tx1"/>
                </a:solidFill>
                <a:latin typeface="+mn-lt"/>
                <a:cs typeface="Open Sans" panose="020B0606030504020204" pitchFamily="34" charset="0"/>
              </a:rPr>
              <a:t>The movement of seagrass, for instance, had been controlled by a random number generator, but there was no way to retrieve the original seed value for that generator. So animators manually replicated the plants’ movements frame by frame, a laborious process. The fact that the studio had lost access to its own film after less than a decade is a sobering commentary on the challenges of archiving computer-generated work.”</a:t>
            </a:r>
            <a:endParaRPr lang="en-US" altLang="en-US" sz="1200" dirty="0" smtClean="0">
              <a:solidFill>
                <a:schemeClr val="tx1"/>
              </a:solidFill>
              <a:latin typeface="+mn-lt"/>
              <a:cs typeface="Open Sans" panose="020B0606030504020204" pitchFamily="34" charset="0"/>
            </a:endParaRPr>
          </a:p>
          <a:p>
            <a:pPr algn="just">
              <a:lnSpc>
                <a:spcPct val="180000"/>
              </a:lnSpc>
            </a:pPr>
            <a:endParaRPr lang="en-US" altLang="en-US" sz="1200" dirty="0" smtClean="0">
              <a:solidFill>
                <a:schemeClr val="tx1"/>
              </a:solidFill>
              <a:latin typeface="+mn-lt"/>
              <a:cs typeface="Open Sans" panose="020B0606030504020204" pitchFamily="34" charset="0"/>
            </a:endParaRPr>
          </a:p>
          <a:p>
            <a:endParaRPr lang="en-GB" sz="1200" dirty="0">
              <a:latin typeface="+mn-lt"/>
            </a:endParaRPr>
          </a:p>
        </p:txBody>
      </p:sp>
    </p:spTree>
    <p:extLst>
      <p:ext uri="{BB962C8B-B14F-4D97-AF65-F5344CB8AC3E}">
        <p14:creationId xmlns:p14="http://schemas.microsoft.com/office/powerpoint/2010/main" val="2474765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79768" y="4715153"/>
            <a:ext cx="5438140" cy="4466987"/>
          </a:xfrm>
        </p:spPr>
        <p:txBody>
          <a:bodyPr/>
          <a:lstStyle/>
          <a:p>
            <a:r>
              <a:rPr lang="en-US" sz="1200" dirty="0" smtClean="0">
                <a:latin typeface="+mn-lt"/>
              </a:rPr>
              <a:t>Ok so onto Part 2 – My PhD research</a:t>
            </a:r>
            <a:endParaRPr lang="en-US" sz="1200" dirty="0">
              <a:latin typeface="+mn-lt"/>
            </a:endParaRPr>
          </a:p>
        </p:txBody>
      </p:sp>
    </p:spTree>
    <p:extLst>
      <p:ext uri="{BB962C8B-B14F-4D97-AF65-F5344CB8AC3E}">
        <p14:creationId xmlns:p14="http://schemas.microsoft.com/office/powerpoint/2010/main" val="38653866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79768" y="4715153"/>
            <a:ext cx="5438140" cy="4466987"/>
          </a:xfrm>
        </p:spPr>
        <p:txBody>
          <a:bodyPr/>
          <a:lstStyle/>
          <a:p>
            <a:pPr>
              <a:lnSpc>
                <a:spcPct val="150000"/>
              </a:lnSpc>
            </a:pPr>
            <a:r>
              <a:rPr lang="en-GB" sz="1200" dirty="0">
                <a:latin typeface="+mn-lt"/>
              </a:rPr>
              <a:t>Ok so I am not studying my PhD in an </a:t>
            </a:r>
            <a:r>
              <a:rPr lang="en-GB" sz="1200" dirty="0" smtClean="0">
                <a:latin typeface="+mn-lt"/>
              </a:rPr>
              <a:t>information</a:t>
            </a:r>
            <a:r>
              <a:rPr lang="en-GB" sz="1200" baseline="0" dirty="0" smtClean="0">
                <a:latin typeface="+mn-lt"/>
              </a:rPr>
              <a:t> sciences </a:t>
            </a:r>
            <a:r>
              <a:rPr lang="en-GB" sz="1200" dirty="0" smtClean="0">
                <a:latin typeface="+mn-lt"/>
              </a:rPr>
              <a:t>school</a:t>
            </a:r>
            <a:r>
              <a:rPr lang="en-GB" sz="1200" dirty="0">
                <a:latin typeface="+mn-lt"/>
              </a:rPr>
              <a:t>. Instead, I am doing it out of a brand new school at UTS called the UTS Animal Logic Academy. So Animal Logic is one of Australia’s biggest VFX companies. And the Academy has been set up to </a:t>
            </a:r>
            <a:r>
              <a:rPr lang="en-GB" sz="1200" dirty="0" smtClean="0">
                <a:latin typeface="+mn-lt"/>
              </a:rPr>
              <a:t>deliver </a:t>
            </a:r>
            <a:r>
              <a:rPr lang="en-GB" sz="1200" dirty="0">
                <a:latin typeface="+mn-lt"/>
              </a:rPr>
              <a:t>an intensive Masters degree in animation and visualisation. The cohort </a:t>
            </a:r>
            <a:r>
              <a:rPr lang="en-GB" sz="1200" dirty="0" smtClean="0">
                <a:latin typeface="+mn-lt"/>
              </a:rPr>
              <a:t>learns </a:t>
            </a:r>
            <a:r>
              <a:rPr lang="en-GB" sz="1200" dirty="0">
                <a:latin typeface="+mn-lt"/>
              </a:rPr>
              <a:t>directly from the industry </a:t>
            </a:r>
            <a:r>
              <a:rPr lang="en-GB" sz="1200" dirty="0" smtClean="0">
                <a:latin typeface="+mn-lt"/>
              </a:rPr>
              <a:t>to gain </a:t>
            </a:r>
            <a:r>
              <a:rPr lang="en-GB" sz="1200" dirty="0">
                <a:latin typeface="+mn-lt"/>
              </a:rPr>
              <a:t>up-to-date knowledge and skills about VFX, animation, gaming, augmented and virtual reality. Currently there are three PhD candidates at the Academy including </a:t>
            </a:r>
            <a:r>
              <a:rPr lang="en-GB" sz="1200" dirty="0" smtClean="0">
                <a:latin typeface="+mn-lt"/>
              </a:rPr>
              <a:t>myself.</a:t>
            </a:r>
            <a:endParaRPr lang="en-GB" sz="1200" dirty="0">
              <a:latin typeface="+mn-lt"/>
            </a:endParaRPr>
          </a:p>
        </p:txBody>
      </p:sp>
    </p:spTree>
    <p:extLst>
      <p:ext uri="{BB962C8B-B14F-4D97-AF65-F5344CB8AC3E}">
        <p14:creationId xmlns:p14="http://schemas.microsoft.com/office/powerpoint/2010/main" val="42924842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79768" y="4715153"/>
            <a:ext cx="5438140" cy="4466987"/>
          </a:xfrm>
        </p:spPr>
        <p:txBody>
          <a:bodyPr/>
          <a:lstStyle/>
          <a:p>
            <a:pPr algn="just">
              <a:lnSpc>
                <a:spcPct val="150000"/>
              </a:lnSpc>
            </a:pPr>
            <a:r>
              <a:rPr lang="en-GB" sz="1200" dirty="0">
                <a:latin typeface="+mn-lt"/>
              </a:rPr>
              <a:t>So my thesis </a:t>
            </a:r>
            <a:r>
              <a:rPr lang="en-AU" sz="1200" dirty="0">
                <a:latin typeface="+mn-lt"/>
              </a:rPr>
              <a:t>proposes that </a:t>
            </a:r>
            <a:r>
              <a:rPr lang="en-US" sz="1200" dirty="0">
                <a:solidFill>
                  <a:schemeClr val="tx1"/>
                </a:solidFill>
                <a:latin typeface="+mn-lt"/>
                <a:cs typeface="Open Sans" panose="020B0606030504020204" pitchFamily="34" charset="0"/>
              </a:rPr>
              <a:t>t</a:t>
            </a:r>
            <a:r>
              <a:rPr lang="en-US" altLang="en-US" sz="1200" dirty="0">
                <a:solidFill>
                  <a:schemeClr val="tx1"/>
                </a:solidFill>
                <a:latin typeface="+mn-lt"/>
                <a:cs typeface="Open Sans" panose="020B0606030504020204" pitchFamily="34" charset="0"/>
              </a:rPr>
              <a:t>he ongoing digital preservation of significant records </a:t>
            </a:r>
            <a:r>
              <a:rPr lang="en-US" altLang="en-US" sz="1200" dirty="0" smtClean="0">
                <a:solidFill>
                  <a:schemeClr val="tx1"/>
                </a:solidFill>
                <a:latin typeface="+mn-lt"/>
                <a:cs typeface="Open Sans" panose="020B0606030504020204" pitchFamily="34" charset="0"/>
              </a:rPr>
              <a:t>produced </a:t>
            </a:r>
            <a:r>
              <a:rPr lang="en-US" altLang="en-US" sz="1200" dirty="0">
                <a:solidFill>
                  <a:schemeClr val="tx1"/>
                </a:solidFill>
                <a:latin typeface="+mn-lt"/>
                <a:cs typeface="Open Sans" panose="020B0606030504020204" pitchFamily="34" charset="0"/>
              </a:rPr>
              <a:t>by the film VFX industry requires the application of archival </a:t>
            </a:r>
            <a:r>
              <a:rPr lang="en-US" altLang="en-US" sz="1200" dirty="0" smtClean="0">
                <a:solidFill>
                  <a:schemeClr val="tx1"/>
                </a:solidFill>
                <a:latin typeface="+mn-lt"/>
                <a:cs typeface="Open Sans" panose="020B0606030504020204" pitchFamily="34" charset="0"/>
              </a:rPr>
              <a:t>methods.</a:t>
            </a:r>
            <a:endParaRPr lang="en-GB" sz="1200" dirty="0">
              <a:latin typeface="+mn-lt"/>
            </a:endParaRPr>
          </a:p>
        </p:txBody>
      </p:sp>
    </p:spTree>
    <p:extLst>
      <p:ext uri="{BB962C8B-B14F-4D97-AF65-F5344CB8AC3E}">
        <p14:creationId xmlns:p14="http://schemas.microsoft.com/office/powerpoint/2010/main" val="3886095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71713" y="1729334"/>
            <a:ext cx="19504148" cy="2178050"/>
          </a:xfrm>
        </p:spPr>
        <p:txBody>
          <a:bodyPr/>
          <a:lstStyle>
            <a:lvl1pPr>
              <a:lnSpc>
                <a:spcPct val="100000"/>
              </a:lnSpc>
              <a:defRPr b="1" i="0">
                <a:solidFill>
                  <a:schemeClr val="bg1"/>
                </a:solidFill>
                <a:latin typeface="Montserrat Semi" charset="0"/>
                <a:ea typeface="Montserrat Semi" charset="0"/>
                <a:cs typeface="Montserrat Semi" charset="0"/>
              </a:defRPr>
            </a:lvl1pPr>
          </a:lstStyle>
          <a:p>
            <a:r>
              <a:rPr lang="en-US"/>
              <a:t>Click to edit Master title style</a:t>
            </a:r>
          </a:p>
        </p:txBody>
      </p:sp>
      <p:sp>
        <p:nvSpPr>
          <p:cNvPr id="3" name="Content Placeholder 2"/>
          <p:cNvSpPr>
            <a:spLocks noGrp="1"/>
          </p:cNvSpPr>
          <p:nvPr>
            <p:ph idx="1"/>
          </p:nvPr>
        </p:nvSpPr>
        <p:spPr>
          <a:xfrm>
            <a:off x="2271713" y="4121696"/>
            <a:ext cx="20477162" cy="7019925"/>
          </a:xfrm>
        </p:spPr>
        <p:txBody>
          <a:bodyPr/>
          <a:lstStyle>
            <a:lvl1pPr algn="just">
              <a:lnSpc>
                <a:spcPct val="180000"/>
              </a:lnSpc>
              <a:defRPr sz="2200"/>
            </a:lvl1pPr>
            <a:lvl2pPr algn="just">
              <a:lnSpc>
                <a:spcPct val="180000"/>
              </a:lnSpc>
              <a:defRPr sz="2200"/>
            </a:lvl2pPr>
            <a:lvl3pPr algn="just">
              <a:lnSpc>
                <a:spcPct val="180000"/>
              </a:lnSpc>
              <a:defRPr sz="2200"/>
            </a:lvl3pPr>
            <a:lvl4pPr algn="just">
              <a:lnSpc>
                <a:spcPct val="180000"/>
              </a:lnSpc>
              <a:defRPr sz="2200"/>
            </a:lvl4pPr>
            <a:lvl5pPr algn="just">
              <a:lnSpc>
                <a:spcPct val="180000"/>
              </a:lnSpc>
              <a:defRPr sz="2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4">
            <a:extLst>
              <a:ext uri="{FF2B5EF4-FFF2-40B4-BE49-F238E27FC236}">
                <a16:creationId xmlns:a16="http://schemas.microsoft.com/office/drawing/2014/main" id="{47D4B15F-E954-6347-A264-4F62D35A944F}"/>
              </a:ext>
            </a:extLst>
          </p:cNvPr>
          <p:cNvSpPr>
            <a:spLocks noGrp="1"/>
          </p:cNvSpPr>
          <p:nvPr>
            <p:ph type="sldNum" sz="quarter" idx="10"/>
          </p:nvPr>
        </p:nvSpPr>
        <p:spPr>
          <a:xfrm>
            <a:off x="22488525" y="12347575"/>
            <a:ext cx="895350" cy="482600"/>
          </a:xfrm>
          <a:prstGeom prst="rect">
            <a:avLst/>
          </a:prstGeom>
        </p:spPr>
        <p:txBody>
          <a:bodyPr/>
          <a:lstStyle>
            <a:lvl1pPr>
              <a:defRPr b="0" i="0">
                <a:solidFill>
                  <a:schemeClr val="accent2"/>
                </a:solidFill>
                <a:latin typeface="Montserrat" charset="0"/>
                <a:ea typeface="Montserrat" charset="0"/>
                <a:cs typeface="Montserrat" charset="0"/>
                <a:sym typeface="Poppins" charset="0"/>
              </a:defRPr>
            </a:lvl1pPr>
          </a:lstStyle>
          <a:p>
            <a:pPr>
              <a:defRPr/>
            </a:pPr>
            <a:fld id="{1F5F11CB-66FF-F243-A89C-07B7CCF62532}" type="slidenum">
              <a:rPr lang="x-none" altLang="x-none"/>
              <a:pPr>
                <a:defRPr/>
              </a:pPr>
              <a:t>‹#›</a:t>
            </a:fld>
            <a:endParaRPr lang="x-none" altLang="x-none"/>
          </a:p>
        </p:txBody>
      </p:sp>
    </p:spTree>
    <p:extLst>
      <p:ext uri="{BB962C8B-B14F-4D97-AF65-F5344CB8AC3E}">
        <p14:creationId xmlns:p14="http://schemas.microsoft.com/office/powerpoint/2010/main" val="157582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with photo">
    <p:spTree>
      <p:nvGrpSpPr>
        <p:cNvPr id="1" name=""/>
        <p:cNvGrpSpPr/>
        <p:nvPr/>
      </p:nvGrpSpPr>
      <p:grpSpPr>
        <a:xfrm>
          <a:off x="0" y="0"/>
          <a:ext cx="0" cy="0"/>
          <a:chOff x="0" y="0"/>
          <a:chExt cx="0" cy="0"/>
        </a:xfrm>
      </p:grpSpPr>
      <p:sp>
        <p:nvSpPr>
          <p:cNvPr id="5" name="Picture Placeholder 4"/>
          <p:cNvSpPr>
            <a:spLocks noGrp="1"/>
          </p:cNvSpPr>
          <p:nvPr>
            <p:ph type="pic" sz="quarter" idx="11"/>
          </p:nvPr>
        </p:nvSpPr>
        <p:spPr>
          <a:xfrm>
            <a:off x="1460864" y="1008282"/>
            <a:ext cx="5113337" cy="5111750"/>
          </a:xfrm>
          <a:solidFill>
            <a:schemeClr val="accent1"/>
          </a:solidFill>
        </p:spPr>
        <p:txBody>
          <a:bodyPr/>
          <a:lstStyle/>
          <a:p>
            <a:pPr lvl="0"/>
            <a:endParaRPr lang="en-US" noProof="0" dirty="0">
              <a:sym typeface="Poppins" charset="0"/>
            </a:endParaRPr>
          </a:p>
        </p:txBody>
      </p:sp>
      <p:sp>
        <p:nvSpPr>
          <p:cNvPr id="10" name="Picture Placeholder 4"/>
          <p:cNvSpPr>
            <a:spLocks noGrp="1"/>
          </p:cNvSpPr>
          <p:nvPr>
            <p:ph type="pic" sz="quarter" idx="12"/>
          </p:nvPr>
        </p:nvSpPr>
        <p:spPr>
          <a:xfrm>
            <a:off x="6863408" y="1008282"/>
            <a:ext cx="5113337" cy="5111750"/>
          </a:xfrm>
          <a:solidFill>
            <a:schemeClr val="accent1"/>
          </a:solidFill>
        </p:spPr>
        <p:txBody>
          <a:bodyPr/>
          <a:lstStyle/>
          <a:p>
            <a:pPr lvl="0"/>
            <a:endParaRPr lang="en-US" noProof="0" dirty="0">
              <a:sym typeface="Poppins" charset="0"/>
            </a:endParaRPr>
          </a:p>
        </p:txBody>
      </p:sp>
      <p:sp>
        <p:nvSpPr>
          <p:cNvPr id="11" name="Picture Placeholder 4"/>
          <p:cNvSpPr>
            <a:spLocks noGrp="1"/>
          </p:cNvSpPr>
          <p:nvPr>
            <p:ph type="pic" sz="quarter" idx="13"/>
          </p:nvPr>
        </p:nvSpPr>
        <p:spPr>
          <a:xfrm>
            <a:off x="12265952" y="1008282"/>
            <a:ext cx="5113337" cy="5111750"/>
          </a:xfrm>
          <a:solidFill>
            <a:schemeClr val="accent1"/>
          </a:solidFill>
        </p:spPr>
        <p:txBody>
          <a:bodyPr/>
          <a:lstStyle/>
          <a:p>
            <a:pPr lvl="0"/>
            <a:endParaRPr lang="en-US" noProof="0" dirty="0">
              <a:sym typeface="Poppins" charset="0"/>
            </a:endParaRPr>
          </a:p>
        </p:txBody>
      </p:sp>
      <p:sp>
        <p:nvSpPr>
          <p:cNvPr id="12" name="Picture Placeholder 4"/>
          <p:cNvSpPr>
            <a:spLocks noGrp="1"/>
          </p:cNvSpPr>
          <p:nvPr>
            <p:ph type="pic" sz="quarter" idx="14"/>
          </p:nvPr>
        </p:nvSpPr>
        <p:spPr>
          <a:xfrm>
            <a:off x="17668497" y="1008282"/>
            <a:ext cx="5113337" cy="5111750"/>
          </a:xfrm>
          <a:solidFill>
            <a:schemeClr val="accent1"/>
          </a:solidFill>
        </p:spPr>
        <p:txBody>
          <a:bodyPr/>
          <a:lstStyle/>
          <a:p>
            <a:pPr lvl="0"/>
            <a:endParaRPr lang="en-US" noProof="0" dirty="0">
              <a:sym typeface="Poppins" charset="0"/>
            </a:endParaRPr>
          </a:p>
        </p:txBody>
      </p:sp>
      <p:sp>
        <p:nvSpPr>
          <p:cNvPr id="13" name="Picture Placeholder 4"/>
          <p:cNvSpPr>
            <a:spLocks noGrp="1"/>
          </p:cNvSpPr>
          <p:nvPr>
            <p:ph type="pic" sz="quarter" idx="15"/>
          </p:nvPr>
        </p:nvSpPr>
        <p:spPr>
          <a:xfrm>
            <a:off x="1460864" y="6497960"/>
            <a:ext cx="5113337" cy="5111750"/>
          </a:xfrm>
          <a:solidFill>
            <a:schemeClr val="accent1"/>
          </a:solidFill>
        </p:spPr>
        <p:txBody>
          <a:bodyPr/>
          <a:lstStyle/>
          <a:p>
            <a:pPr lvl="0"/>
            <a:endParaRPr lang="en-US" noProof="0" dirty="0">
              <a:sym typeface="Poppins" charset="0"/>
            </a:endParaRPr>
          </a:p>
        </p:txBody>
      </p:sp>
      <p:sp>
        <p:nvSpPr>
          <p:cNvPr id="14" name="Picture Placeholder 4"/>
          <p:cNvSpPr>
            <a:spLocks noGrp="1"/>
          </p:cNvSpPr>
          <p:nvPr>
            <p:ph type="pic" sz="quarter" idx="16"/>
          </p:nvPr>
        </p:nvSpPr>
        <p:spPr>
          <a:xfrm>
            <a:off x="6863408" y="6497960"/>
            <a:ext cx="5113337" cy="5111750"/>
          </a:xfrm>
          <a:solidFill>
            <a:schemeClr val="accent1"/>
          </a:solidFill>
        </p:spPr>
        <p:txBody>
          <a:bodyPr/>
          <a:lstStyle/>
          <a:p>
            <a:pPr lvl="0"/>
            <a:endParaRPr lang="en-US" noProof="0" dirty="0">
              <a:sym typeface="Poppins" charset="0"/>
            </a:endParaRPr>
          </a:p>
        </p:txBody>
      </p:sp>
      <p:sp>
        <p:nvSpPr>
          <p:cNvPr id="15" name="Picture Placeholder 4"/>
          <p:cNvSpPr>
            <a:spLocks noGrp="1"/>
          </p:cNvSpPr>
          <p:nvPr>
            <p:ph type="pic" sz="quarter" idx="17"/>
          </p:nvPr>
        </p:nvSpPr>
        <p:spPr>
          <a:xfrm>
            <a:off x="12265952" y="6497960"/>
            <a:ext cx="5113337" cy="5111750"/>
          </a:xfrm>
          <a:solidFill>
            <a:schemeClr val="accent1"/>
          </a:solidFill>
        </p:spPr>
        <p:txBody>
          <a:bodyPr/>
          <a:lstStyle/>
          <a:p>
            <a:pPr lvl="0"/>
            <a:endParaRPr lang="en-US" noProof="0" dirty="0">
              <a:sym typeface="Poppins" charset="0"/>
            </a:endParaRPr>
          </a:p>
        </p:txBody>
      </p:sp>
      <p:sp>
        <p:nvSpPr>
          <p:cNvPr id="16" name="Picture Placeholder 4"/>
          <p:cNvSpPr>
            <a:spLocks noGrp="1"/>
          </p:cNvSpPr>
          <p:nvPr>
            <p:ph type="pic" sz="quarter" idx="18"/>
          </p:nvPr>
        </p:nvSpPr>
        <p:spPr>
          <a:xfrm>
            <a:off x="17668497" y="6497960"/>
            <a:ext cx="5113337" cy="5111750"/>
          </a:xfrm>
          <a:solidFill>
            <a:schemeClr val="accent1"/>
          </a:solidFill>
        </p:spPr>
        <p:txBody>
          <a:bodyPr/>
          <a:lstStyle/>
          <a:p>
            <a:pPr lvl="0"/>
            <a:endParaRPr lang="en-US" noProof="0" dirty="0">
              <a:sym typeface="Poppins" charset="0"/>
            </a:endParaRPr>
          </a:p>
        </p:txBody>
      </p:sp>
      <p:sp>
        <p:nvSpPr>
          <p:cNvPr id="19" name="Rectangle 4">
            <a:extLst>
              <a:ext uri="{FF2B5EF4-FFF2-40B4-BE49-F238E27FC236}">
                <a16:creationId xmlns:a16="http://schemas.microsoft.com/office/drawing/2014/main" id="{FCA90DA0-7874-D848-9119-211643A39900}"/>
              </a:ext>
            </a:extLst>
          </p:cNvPr>
          <p:cNvSpPr>
            <a:spLocks noGrp="1"/>
          </p:cNvSpPr>
          <p:nvPr>
            <p:ph type="sldNum" sz="quarter" idx="19"/>
          </p:nvPr>
        </p:nvSpPr>
        <p:spPr>
          <a:xfrm>
            <a:off x="22488525" y="12347575"/>
            <a:ext cx="895350" cy="482600"/>
          </a:xfrm>
          <a:prstGeom prst="rect">
            <a:avLst/>
          </a:prstGeom>
        </p:spPr>
        <p:txBody>
          <a:bodyPr/>
          <a:lstStyle>
            <a:lvl1pPr>
              <a:defRPr b="0" i="0">
                <a:solidFill>
                  <a:schemeClr val="accent2"/>
                </a:solidFill>
                <a:latin typeface="Montserrat" charset="0"/>
                <a:ea typeface="Montserrat" charset="0"/>
                <a:cs typeface="Montserrat" charset="0"/>
                <a:sym typeface="Poppins" charset="0"/>
              </a:defRPr>
            </a:lvl1pPr>
          </a:lstStyle>
          <a:p>
            <a:pPr>
              <a:defRPr/>
            </a:pPr>
            <a:fld id="{940B65F3-2F1C-284B-A1DA-7C1113C042C7}" type="slidenum">
              <a:rPr lang="x-none" altLang="x-none"/>
              <a:pPr>
                <a:defRPr/>
              </a:pPr>
              <a:t>‹#›</a:t>
            </a:fld>
            <a:endParaRPr lang="x-none" altLang="x-none"/>
          </a:p>
        </p:txBody>
      </p:sp>
    </p:spTree>
    <p:extLst>
      <p:ext uri="{BB962C8B-B14F-4D97-AF65-F5344CB8AC3E}">
        <p14:creationId xmlns:p14="http://schemas.microsoft.com/office/powerpoint/2010/main" val="888276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with photo">
    <p:spTree>
      <p:nvGrpSpPr>
        <p:cNvPr id="1" name=""/>
        <p:cNvGrpSpPr/>
        <p:nvPr/>
      </p:nvGrpSpPr>
      <p:grpSpPr>
        <a:xfrm>
          <a:off x="0" y="0"/>
          <a:ext cx="0" cy="0"/>
          <a:chOff x="0" y="0"/>
          <a:chExt cx="0" cy="0"/>
        </a:xfrm>
      </p:grpSpPr>
      <p:sp>
        <p:nvSpPr>
          <p:cNvPr id="5" name="Picture Placeholder 4"/>
          <p:cNvSpPr>
            <a:spLocks noGrp="1"/>
          </p:cNvSpPr>
          <p:nvPr>
            <p:ph type="pic" sz="quarter" idx="11"/>
          </p:nvPr>
        </p:nvSpPr>
        <p:spPr>
          <a:xfrm>
            <a:off x="1460864" y="1008282"/>
            <a:ext cx="5113337" cy="5111750"/>
          </a:xfrm>
          <a:solidFill>
            <a:schemeClr val="accent1"/>
          </a:solidFill>
        </p:spPr>
        <p:txBody>
          <a:bodyPr/>
          <a:lstStyle/>
          <a:p>
            <a:pPr lvl="0"/>
            <a:endParaRPr lang="en-US" noProof="0" dirty="0">
              <a:sym typeface="Poppins" charset="0"/>
            </a:endParaRPr>
          </a:p>
        </p:txBody>
      </p:sp>
      <p:sp>
        <p:nvSpPr>
          <p:cNvPr id="10" name="Picture Placeholder 4"/>
          <p:cNvSpPr>
            <a:spLocks noGrp="1"/>
          </p:cNvSpPr>
          <p:nvPr>
            <p:ph type="pic" sz="quarter" idx="12"/>
          </p:nvPr>
        </p:nvSpPr>
        <p:spPr>
          <a:xfrm>
            <a:off x="6863408" y="1008282"/>
            <a:ext cx="5113337" cy="5111750"/>
          </a:xfrm>
          <a:solidFill>
            <a:schemeClr val="accent1"/>
          </a:solidFill>
        </p:spPr>
        <p:txBody>
          <a:bodyPr/>
          <a:lstStyle/>
          <a:p>
            <a:pPr lvl="0"/>
            <a:endParaRPr lang="en-US" noProof="0" dirty="0">
              <a:sym typeface="Poppins" charset="0"/>
            </a:endParaRPr>
          </a:p>
        </p:txBody>
      </p:sp>
      <p:sp>
        <p:nvSpPr>
          <p:cNvPr id="11" name="Picture Placeholder 4"/>
          <p:cNvSpPr>
            <a:spLocks noGrp="1"/>
          </p:cNvSpPr>
          <p:nvPr>
            <p:ph type="pic" sz="quarter" idx="13"/>
          </p:nvPr>
        </p:nvSpPr>
        <p:spPr>
          <a:xfrm>
            <a:off x="12265952" y="1008282"/>
            <a:ext cx="5113337" cy="5111750"/>
          </a:xfrm>
          <a:solidFill>
            <a:schemeClr val="accent1"/>
          </a:solidFill>
        </p:spPr>
        <p:txBody>
          <a:bodyPr/>
          <a:lstStyle/>
          <a:p>
            <a:pPr lvl="0"/>
            <a:endParaRPr lang="en-US" noProof="0" dirty="0">
              <a:sym typeface="Poppins" charset="0"/>
            </a:endParaRPr>
          </a:p>
        </p:txBody>
      </p:sp>
      <p:sp>
        <p:nvSpPr>
          <p:cNvPr id="12" name="Picture Placeholder 4"/>
          <p:cNvSpPr>
            <a:spLocks noGrp="1"/>
          </p:cNvSpPr>
          <p:nvPr>
            <p:ph type="pic" sz="quarter" idx="14"/>
          </p:nvPr>
        </p:nvSpPr>
        <p:spPr>
          <a:xfrm>
            <a:off x="17668497" y="1008282"/>
            <a:ext cx="5113337" cy="5111750"/>
          </a:xfrm>
          <a:solidFill>
            <a:schemeClr val="accent1"/>
          </a:solidFill>
        </p:spPr>
        <p:txBody>
          <a:bodyPr/>
          <a:lstStyle/>
          <a:p>
            <a:pPr lvl="0"/>
            <a:endParaRPr lang="en-US" noProof="0" dirty="0">
              <a:sym typeface="Poppins" charset="0"/>
            </a:endParaRPr>
          </a:p>
        </p:txBody>
      </p:sp>
      <p:sp>
        <p:nvSpPr>
          <p:cNvPr id="13" name="Picture Placeholder 4"/>
          <p:cNvSpPr>
            <a:spLocks noGrp="1"/>
          </p:cNvSpPr>
          <p:nvPr>
            <p:ph type="pic" sz="quarter" idx="15"/>
          </p:nvPr>
        </p:nvSpPr>
        <p:spPr>
          <a:xfrm>
            <a:off x="1460864" y="6497960"/>
            <a:ext cx="5113337" cy="5111750"/>
          </a:xfrm>
          <a:solidFill>
            <a:schemeClr val="accent1"/>
          </a:solidFill>
        </p:spPr>
        <p:txBody>
          <a:bodyPr/>
          <a:lstStyle/>
          <a:p>
            <a:pPr lvl="0"/>
            <a:endParaRPr lang="en-US" noProof="0" dirty="0">
              <a:sym typeface="Poppins" charset="0"/>
            </a:endParaRPr>
          </a:p>
        </p:txBody>
      </p:sp>
      <p:sp>
        <p:nvSpPr>
          <p:cNvPr id="14" name="Picture Placeholder 4"/>
          <p:cNvSpPr>
            <a:spLocks noGrp="1"/>
          </p:cNvSpPr>
          <p:nvPr>
            <p:ph type="pic" sz="quarter" idx="16"/>
          </p:nvPr>
        </p:nvSpPr>
        <p:spPr>
          <a:xfrm>
            <a:off x="6863408" y="6497960"/>
            <a:ext cx="5113337" cy="5111750"/>
          </a:xfrm>
          <a:solidFill>
            <a:schemeClr val="accent1"/>
          </a:solidFill>
        </p:spPr>
        <p:txBody>
          <a:bodyPr/>
          <a:lstStyle/>
          <a:p>
            <a:pPr lvl="0"/>
            <a:endParaRPr lang="en-US" noProof="0" dirty="0">
              <a:sym typeface="Poppins" charset="0"/>
            </a:endParaRPr>
          </a:p>
        </p:txBody>
      </p:sp>
      <p:sp>
        <p:nvSpPr>
          <p:cNvPr id="15" name="Picture Placeholder 4"/>
          <p:cNvSpPr>
            <a:spLocks noGrp="1"/>
          </p:cNvSpPr>
          <p:nvPr>
            <p:ph type="pic" sz="quarter" idx="17"/>
          </p:nvPr>
        </p:nvSpPr>
        <p:spPr>
          <a:xfrm>
            <a:off x="12265952" y="6497960"/>
            <a:ext cx="5113337" cy="5111750"/>
          </a:xfrm>
          <a:solidFill>
            <a:schemeClr val="accent1"/>
          </a:solidFill>
        </p:spPr>
        <p:txBody>
          <a:bodyPr/>
          <a:lstStyle/>
          <a:p>
            <a:pPr lvl="0"/>
            <a:endParaRPr lang="en-US" noProof="0" dirty="0">
              <a:sym typeface="Poppins" charset="0"/>
            </a:endParaRPr>
          </a:p>
        </p:txBody>
      </p:sp>
      <p:sp>
        <p:nvSpPr>
          <p:cNvPr id="16" name="Picture Placeholder 4"/>
          <p:cNvSpPr>
            <a:spLocks noGrp="1"/>
          </p:cNvSpPr>
          <p:nvPr>
            <p:ph type="pic" sz="quarter" idx="18"/>
          </p:nvPr>
        </p:nvSpPr>
        <p:spPr>
          <a:xfrm>
            <a:off x="17668497" y="6497960"/>
            <a:ext cx="5113337" cy="5111750"/>
          </a:xfrm>
          <a:solidFill>
            <a:schemeClr val="accent1"/>
          </a:solidFill>
        </p:spPr>
        <p:txBody>
          <a:bodyPr/>
          <a:lstStyle/>
          <a:p>
            <a:pPr lvl="0"/>
            <a:endParaRPr lang="en-US" noProof="0" dirty="0">
              <a:sym typeface="Poppins" charset="0"/>
            </a:endParaRPr>
          </a:p>
        </p:txBody>
      </p:sp>
    </p:spTree>
    <p:extLst>
      <p:ext uri="{BB962C8B-B14F-4D97-AF65-F5344CB8AC3E}">
        <p14:creationId xmlns:p14="http://schemas.microsoft.com/office/powerpoint/2010/main" val="3506494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04767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Dark bg + text slide">
    <p:spTree>
      <p:nvGrpSpPr>
        <p:cNvPr id="1" name=""/>
        <p:cNvGrpSpPr/>
        <p:nvPr/>
      </p:nvGrpSpPr>
      <p:grpSpPr>
        <a:xfrm>
          <a:off x="0" y="0"/>
          <a:ext cx="0" cy="0"/>
          <a:chOff x="0" y="0"/>
          <a:chExt cx="0" cy="0"/>
        </a:xfrm>
      </p:grpSpPr>
      <p:sp>
        <p:nvSpPr>
          <p:cNvPr id="7" name="Прямоугольник 6">
            <a:extLst>
              <a:ext uri="{FF2B5EF4-FFF2-40B4-BE49-F238E27FC236}">
                <a16:creationId xmlns:a16="http://schemas.microsoft.com/office/drawing/2014/main" id="{9A77C488-9E39-BE4D-A77E-8DD664268068}"/>
              </a:ext>
            </a:extLst>
          </p:cNvPr>
          <p:cNvSpPr/>
          <p:nvPr userDrawn="1"/>
        </p:nvSpPr>
        <p:spPr bwMode="auto">
          <a:xfrm>
            <a:off x="0" y="0"/>
            <a:ext cx="24384000" cy="13716000"/>
          </a:xfrm>
          <a:prstGeom prst="rect">
            <a:avLst/>
          </a:prstGeom>
          <a:solidFill>
            <a:srgbClr val="1F1F1F"/>
          </a:soli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sp>
        <p:nvSpPr>
          <p:cNvPr id="2" name="Title 1"/>
          <p:cNvSpPr>
            <a:spLocks noGrp="1"/>
          </p:cNvSpPr>
          <p:nvPr>
            <p:ph type="title"/>
          </p:nvPr>
        </p:nvSpPr>
        <p:spPr>
          <a:xfrm>
            <a:off x="2271713" y="1729334"/>
            <a:ext cx="19504148" cy="2178050"/>
          </a:xfrm>
        </p:spPr>
        <p:txBody>
          <a:bodyPr/>
          <a:lstStyle>
            <a:lvl1pPr>
              <a:lnSpc>
                <a:spcPct val="100000"/>
              </a:lnSpc>
              <a:defRPr b="1" i="0">
                <a:solidFill>
                  <a:srgbClr val="EEEBF0"/>
                </a:solidFill>
                <a:latin typeface="Montserrat" pitchFamily="2" charset="0"/>
                <a:ea typeface="Montserrat" pitchFamily="2" charset="0"/>
                <a:cs typeface="Montserrat" pitchFamily="2" charset="0"/>
              </a:defRPr>
            </a:lvl1pPr>
          </a:lstStyle>
          <a:p>
            <a:r>
              <a:rPr lang="en-US"/>
              <a:t>Click to edit Master title style</a:t>
            </a:r>
          </a:p>
        </p:txBody>
      </p:sp>
      <p:sp>
        <p:nvSpPr>
          <p:cNvPr id="3" name="Content Placeholder 2"/>
          <p:cNvSpPr>
            <a:spLocks noGrp="1"/>
          </p:cNvSpPr>
          <p:nvPr>
            <p:ph idx="1"/>
          </p:nvPr>
        </p:nvSpPr>
        <p:spPr>
          <a:xfrm>
            <a:off x="2271713" y="4121696"/>
            <a:ext cx="20477162" cy="7019925"/>
          </a:xfrm>
        </p:spPr>
        <p:txBody>
          <a:bodyPr/>
          <a:lstStyle>
            <a:lvl1pPr algn="just">
              <a:lnSpc>
                <a:spcPct val="180000"/>
              </a:lnSpc>
              <a:defRPr sz="2200"/>
            </a:lvl1pPr>
            <a:lvl2pPr algn="just">
              <a:lnSpc>
                <a:spcPct val="180000"/>
              </a:lnSpc>
              <a:defRPr sz="2200"/>
            </a:lvl2pPr>
            <a:lvl3pPr algn="just">
              <a:lnSpc>
                <a:spcPct val="180000"/>
              </a:lnSpc>
              <a:defRPr sz="2200"/>
            </a:lvl3pPr>
            <a:lvl4pPr algn="just">
              <a:lnSpc>
                <a:spcPct val="180000"/>
              </a:lnSpc>
              <a:defRPr sz="2200"/>
            </a:lvl4pPr>
            <a:lvl5pPr algn="just">
              <a:lnSpc>
                <a:spcPct val="180000"/>
              </a:lnSpc>
              <a:defRPr sz="22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4">
            <a:extLst>
              <a:ext uri="{FF2B5EF4-FFF2-40B4-BE49-F238E27FC236}">
                <a16:creationId xmlns:a16="http://schemas.microsoft.com/office/drawing/2014/main" id="{47D4B15F-E954-6347-A264-4F62D35A944F}"/>
              </a:ext>
            </a:extLst>
          </p:cNvPr>
          <p:cNvSpPr>
            <a:spLocks noGrp="1"/>
          </p:cNvSpPr>
          <p:nvPr>
            <p:ph type="sldNum" sz="quarter" idx="10"/>
          </p:nvPr>
        </p:nvSpPr>
        <p:spPr>
          <a:xfrm>
            <a:off x="22488525" y="12347575"/>
            <a:ext cx="895350" cy="482600"/>
          </a:xfrm>
          <a:prstGeom prst="rect">
            <a:avLst/>
          </a:prstGeom>
        </p:spPr>
        <p:txBody>
          <a:bodyPr/>
          <a:lstStyle>
            <a:lvl1pPr>
              <a:defRPr b="0" i="0">
                <a:solidFill>
                  <a:schemeClr val="accent2"/>
                </a:solidFill>
                <a:latin typeface="Montserrat" charset="0"/>
                <a:ea typeface="Montserrat" charset="0"/>
                <a:cs typeface="Montserrat" charset="0"/>
                <a:sym typeface="Poppins" charset="0"/>
              </a:defRPr>
            </a:lvl1pPr>
          </a:lstStyle>
          <a:p>
            <a:pPr>
              <a:defRPr/>
            </a:pPr>
            <a:fld id="{1F5F11CB-66FF-F243-A89C-07B7CCF62532}" type="slidenum">
              <a:rPr lang="x-none" altLang="x-none"/>
              <a:pPr>
                <a:defRPr/>
              </a:pPr>
              <a:t>‹#›</a:t>
            </a:fld>
            <a:endParaRPr lang="x-none" altLang="x-none"/>
          </a:p>
        </p:txBody>
      </p:sp>
    </p:spTree>
    <p:extLst>
      <p:ext uri="{BB962C8B-B14F-4D97-AF65-F5344CB8AC3E}">
        <p14:creationId xmlns:p14="http://schemas.microsoft.com/office/powerpoint/2010/main" val="3865823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1_Blank dark">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2AD9A251-B091-0448-A32D-A856676C28BE}"/>
              </a:ext>
            </a:extLst>
          </p:cNvPr>
          <p:cNvSpPr/>
          <p:nvPr userDrawn="1"/>
        </p:nvSpPr>
        <p:spPr bwMode="auto">
          <a:xfrm>
            <a:off x="0" y="0"/>
            <a:ext cx="24384000" cy="13716000"/>
          </a:xfrm>
          <a:prstGeom prst="rect">
            <a:avLst/>
          </a:prstGeom>
          <a:solidFill>
            <a:srgbClr val="1F1F1F"/>
          </a:soli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spTree>
    <p:extLst>
      <p:ext uri="{BB962C8B-B14F-4D97-AF65-F5344CB8AC3E}">
        <p14:creationId xmlns:p14="http://schemas.microsoft.com/office/powerpoint/2010/main" val="425208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lide with photo (dark bg)">
    <p:spTree>
      <p:nvGrpSpPr>
        <p:cNvPr id="1" name=""/>
        <p:cNvGrpSpPr/>
        <p:nvPr/>
      </p:nvGrpSpPr>
      <p:grpSpPr>
        <a:xfrm>
          <a:off x="0" y="0"/>
          <a:ext cx="0" cy="0"/>
          <a:chOff x="0" y="0"/>
          <a:chExt cx="0" cy="0"/>
        </a:xfrm>
      </p:grpSpPr>
      <p:sp>
        <p:nvSpPr>
          <p:cNvPr id="20" name="Прямоугольник 19">
            <a:extLst>
              <a:ext uri="{FF2B5EF4-FFF2-40B4-BE49-F238E27FC236}">
                <a16:creationId xmlns:a16="http://schemas.microsoft.com/office/drawing/2014/main" id="{A72ECBD9-E7B1-9D4F-A815-2764D70AB758}"/>
              </a:ext>
            </a:extLst>
          </p:cNvPr>
          <p:cNvSpPr/>
          <p:nvPr userDrawn="1"/>
        </p:nvSpPr>
        <p:spPr bwMode="auto">
          <a:xfrm>
            <a:off x="0" y="0"/>
            <a:ext cx="24407564" cy="13716000"/>
          </a:xfrm>
          <a:prstGeom prst="rect">
            <a:avLst/>
          </a:prstGeom>
          <a:solidFill>
            <a:srgbClr val="1F1F1F"/>
          </a:soli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sp>
        <p:nvSpPr>
          <p:cNvPr id="5" name="Picture Placeholder 4"/>
          <p:cNvSpPr>
            <a:spLocks noGrp="1"/>
          </p:cNvSpPr>
          <p:nvPr>
            <p:ph type="pic" sz="quarter" idx="11"/>
          </p:nvPr>
        </p:nvSpPr>
        <p:spPr>
          <a:xfrm>
            <a:off x="1460864" y="1008282"/>
            <a:ext cx="5113337" cy="5111750"/>
          </a:xfrm>
          <a:solidFill>
            <a:schemeClr val="accent1"/>
          </a:solidFill>
        </p:spPr>
        <p:txBody>
          <a:bodyPr/>
          <a:lstStyle/>
          <a:p>
            <a:pPr lvl="0"/>
            <a:endParaRPr lang="en-US" noProof="0" dirty="0">
              <a:sym typeface="Poppins" charset="0"/>
            </a:endParaRPr>
          </a:p>
        </p:txBody>
      </p:sp>
      <p:sp>
        <p:nvSpPr>
          <p:cNvPr id="10" name="Picture Placeholder 4"/>
          <p:cNvSpPr>
            <a:spLocks noGrp="1"/>
          </p:cNvSpPr>
          <p:nvPr>
            <p:ph type="pic" sz="quarter" idx="12"/>
          </p:nvPr>
        </p:nvSpPr>
        <p:spPr>
          <a:xfrm>
            <a:off x="6863408" y="1008282"/>
            <a:ext cx="5113337" cy="5111750"/>
          </a:xfrm>
          <a:solidFill>
            <a:schemeClr val="accent1"/>
          </a:solidFill>
        </p:spPr>
        <p:txBody>
          <a:bodyPr/>
          <a:lstStyle/>
          <a:p>
            <a:pPr lvl="0"/>
            <a:endParaRPr lang="en-US" noProof="0" dirty="0">
              <a:sym typeface="Poppins" charset="0"/>
            </a:endParaRPr>
          </a:p>
        </p:txBody>
      </p:sp>
      <p:sp>
        <p:nvSpPr>
          <p:cNvPr id="11" name="Picture Placeholder 4"/>
          <p:cNvSpPr>
            <a:spLocks noGrp="1"/>
          </p:cNvSpPr>
          <p:nvPr>
            <p:ph type="pic" sz="quarter" idx="13"/>
          </p:nvPr>
        </p:nvSpPr>
        <p:spPr>
          <a:xfrm>
            <a:off x="12265952" y="1008282"/>
            <a:ext cx="5113337" cy="5111750"/>
          </a:xfrm>
          <a:solidFill>
            <a:schemeClr val="accent1"/>
          </a:solidFill>
        </p:spPr>
        <p:txBody>
          <a:bodyPr/>
          <a:lstStyle/>
          <a:p>
            <a:pPr lvl="0"/>
            <a:endParaRPr lang="en-US" noProof="0" dirty="0">
              <a:sym typeface="Poppins" charset="0"/>
            </a:endParaRPr>
          </a:p>
        </p:txBody>
      </p:sp>
      <p:sp>
        <p:nvSpPr>
          <p:cNvPr id="12" name="Picture Placeholder 4"/>
          <p:cNvSpPr>
            <a:spLocks noGrp="1"/>
          </p:cNvSpPr>
          <p:nvPr>
            <p:ph type="pic" sz="quarter" idx="14"/>
          </p:nvPr>
        </p:nvSpPr>
        <p:spPr>
          <a:xfrm>
            <a:off x="17668497" y="1008282"/>
            <a:ext cx="5113337" cy="5111750"/>
          </a:xfrm>
          <a:solidFill>
            <a:schemeClr val="accent1"/>
          </a:solidFill>
        </p:spPr>
        <p:txBody>
          <a:bodyPr/>
          <a:lstStyle/>
          <a:p>
            <a:pPr lvl="0"/>
            <a:endParaRPr lang="en-US" noProof="0" dirty="0">
              <a:sym typeface="Poppins" charset="0"/>
            </a:endParaRPr>
          </a:p>
        </p:txBody>
      </p:sp>
      <p:sp>
        <p:nvSpPr>
          <p:cNvPr id="13" name="Picture Placeholder 4"/>
          <p:cNvSpPr>
            <a:spLocks noGrp="1"/>
          </p:cNvSpPr>
          <p:nvPr>
            <p:ph type="pic" sz="quarter" idx="15"/>
          </p:nvPr>
        </p:nvSpPr>
        <p:spPr>
          <a:xfrm>
            <a:off x="1460864" y="6497960"/>
            <a:ext cx="5113337" cy="5111750"/>
          </a:xfrm>
          <a:solidFill>
            <a:schemeClr val="accent1"/>
          </a:solidFill>
        </p:spPr>
        <p:txBody>
          <a:bodyPr/>
          <a:lstStyle/>
          <a:p>
            <a:pPr lvl="0"/>
            <a:endParaRPr lang="en-US" noProof="0" dirty="0">
              <a:sym typeface="Poppins" charset="0"/>
            </a:endParaRPr>
          </a:p>
        </p:txBody>
      </p:sp>
      <p:sp>
        <p:nvSpPr>
          <p:cNvPr id="14" name="Picture Placeholder 4"/>
          <p:cNvSpPr>
            <a:spLocks noGrp="1"/>
          </p:cNvSpPr>
          <p:nvPr>
            <p:ph type="pic" sz="quarter" idx="16"/>
          </p:nvPr>
        </p:nvSpPr>
        <p:spPr>
          <a:xfrm>
            <a:off x="6863408" y="6497960"/>
            <a:ext cx="5113337" cy="5111750"/>
          </a:xfrm>
          <a:solidFill>
            <a:schemeClr val="accent1"/>
          </a:solidFill>
        </p:spPr>
        <p:txBody>
          <a:bodyPr/>
          <a:lstStyle/>
          <a:p>
            <a:pPr lvl="0"/>
            <a:endParaRPr lang="en-US" noProof="0" dirty="0">
              <a:sym typeface="Poppins" charset="0"/>
            </a:endParaRPr>
          </a:p>
        </p:txBody>
      </p:sp>
      <p:sp>
        <p:nvSpPr>
          <p:cNvPr id="15" name="Picture Placeholder 4"/>
          <p:cNvSpPr>
            <a:spLocks noGrp="1"/>
          </p:cNvSpPr>
          <p:nvPr>
            <p:ph type="pic" sz="quarter" idx="17"/>
          </p:nvPr>
        </p:nvSpPr>
        <p:spPr>
          <a:xfrm>
            <a:off x="12265952" y="6497960"/>
            <a:ext cx="5113337" cy="5111750"/>
          </a:xfrm>
          <a:solidFill>
            <a:schemeClr val="accent1"/>
          </a:solidFill>
        </p:spPr>
        <p:txBody>
          <a:bodyPr/>
          <a:lstStyle/>
          <a:p>
            <a:pPr lvl="0"/>
            <a:endParaRPr lang="en-US" noProof="0" dirty="0">
              <a:sym typeface="Poppins" charset="0"/>
            </a:endParaRPr>
          </a:p>
        </p:txBody>
      </p:sp>
      <p:sp>
        <p:nvSpPr>
          <p:cNvPr id="16" name="Picture Placeholder 4"/>
          <p:cNvSpPr>
            <a:spLocks noGrp="1"/>
          </p:cNvSpPr>
          <p:nvPr>
            <p:ph type="pic" sz="quarter" idx="18"/>
          </p:nvPr>
        </p:nvSpPr>
        <p:spPr>
          <a:xfrm>
            <a:off x="17668497" y="6497960"/>
            <a:ext cx="5113337" cy="5111750"/>
          </a:xfrm>
          <a:solidFill>
            <a:schemeClr val="accent1"/>
          </a:solidFill>
        </p:spPr>
        <p:txBody>
          <a:bodyPr/>
          <a:lstStyle/>
          <a:p>
            <a:pPr lvl="0"/>
            <a:endParaRPr lang="en-US" noProof="0" dirty="0">
              <a:sym typeface="Poppins" charset="0"/>
            </a:endParaRPr>
          </a:p>
        </p:txBody>
      </p:sp>
      <p:sp>
        <p:nvSpPr>
          <p:cNvPr id="19" name="Rectangle 4">
            <a:extLst>
              <a:ext uri="{FF2B5EF4-FFF2-40B4-BE49-F238E27FC236}">
                <a16:creationId xmlns:a16="http://schemas.microsoft.com/office/drawing/2014/main" id="{FCA90DA0-7874-D848-9119-211643A39900}"/>
              </a:ext>
            </a:extLst>
          </p:cNvPr>
          <p:cNvSpPr>
            <a:spLocks noGrp="1"/>
          </p:cNvSpPr>
          <p:nvPr>
            <p:ph type="sldNum" sz="quarter" idx="19"/>
          </p:nvPr>
        </p:nvSpPr>
        <p:spPr>
          <a:xfrm>
            <a:off x="22488525" y="12347575"/>
            <a:ext cx="895350" cy="482600"/>
          </a:xfrm>
          <a:prstGeom prst="rect">
            <a:avLst/>
          </a:prstGeom>
        </p:spPr>
        <p:txBody>
          <a:bodyPr/>
          <a:lstStyle>
            <a:lvl1pPr>
              <a:defRPr b="0" i="0">
                <a:solidFill>
                  <a:schemeClr val="accent2"/>
                </a:solidFill>
                <a:latin typeface="Montserrat" charset="0"/>
                <a:ea typeface="Montserrat" charset="0"/>
                <a:cs typeface="Montserrat" charset="0"/>
                <a:sym typeface="Poppins" charset="0"/>
              </a:defRPr>
            </a:lvl1pPr>
          </a:lstStyle>
          <a:p>
            <a:pPr>
              <a:defRPr/>
            </a:pPr>
            <a:fld id="{940B65F3-2F1C-284B-A1DA-7C1113C042C7}" type="slidenum">
              <a:rPr lang="x-none" altLang="x-none"/>
              <a:pPr>
                <a:defRPr/>
              </a:pPr>
              <a:t>‹#›</a:t>
            </a:fld>
            <a:endParaRPr lang="x-none" altLang="x-none"/>
          </a:p>
        </p:txBody>
      </p:sp>
      <p:grpSp>
        <p:nvGrpSpPr>
          <p:cNvPr id="17" name="Группа 6">
            <a:extLst>
              <a:ext uri="{FF2B5EF4-FFF2-40B4-BE49-F238E27FC236}">
                <a16:creationId xmlns:a16="http://schemas.microsoft.com/office/drawing/2014/main" id="{39BB511E-93FE-C240-9A5E-1FA8D553DA2B}"/>
              </a:ext>
            </a:extLst>
          </p:cNvPr>
          <p:cNvGrpSpPr/>
          <p:nvPr userDrawn="1"/>
        </p:nvGrpSpPr>
        <p:grpSpPr>
          <a:xfrm>
            <a:off x="2038872" y="12042576"/>
            <a:ext cx="5688632" cy="776373"/>
            <a:chOff x="5261253" y="11805083"/>
            <a:chExt cx="2206145" cy="776373"/>
          </a:xfrm>
        </p:grpSpPr>
        <p:sp>
          <p:nvSpPr>
            <p:cNvPr id="18" name="Text Box 3">
              <a:extLst>
                <a:ext uri="{FF2B5EF4-FFF2-40B4-BE49-F238E27FC236}">
                  <a16:creationId xmlns:a16="http://schemas.microsoft.com/office/drawing/2014/main" id="{410AE35B-CE0F-EB4B-A158-B4F9F83BF184}"/>
                </a:ext>
              </a:extLst>
            </p:cNvPr>
            <p:cNvSpPr txBox="1">
              <a:spLocks/>
            </p:cNvSpPr>
            <p:nvPr/>
          </p:nvSpPr>
          <p:spPr bwMode="auto">
            <a:xfrm>
              <a:off x="5279232" y="11805083"/>
              <a:ext cx="2160240" cy="5589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2800" b="1" dirty="0">
                  <a:solidFill>
                    <a:schemeClr val="accent2"/>
                  </a:solidFill>
                  <a:latin typeface="Montserrat" pitchFamily="2" charset="0"/>
                  <a:ea typeface="Montserrat Semi" charset="0"/>
                  <a:cs typeface="Montserrat Semi" charset="0"/>
                  <a:sym typeface="Poppins Medium" charset="0"/>
                </a:rPr>
                <a:t>CA1</a:t>
              </a:r>
              <a:r>
                <a:rPr lang="en-US" altLang="x-none" sz="2800" b="1" dirty="0">
                  <a:solidFill>
                    <a:srgbClr val="1F1F1F"/>
                  </a:solidFill>
                  <a:latin typeface="Montserrat" pitchFamily="2" charset="0"/>
                  <a:ea typeface="Montserrat Semi" charset="0"/>
                  <a:cs typeface="Montserrat Semi" charset="0"/>
                  <a:sym typeface="Poppins Medium" charset="0"/>
                </a:rPr>
                <a:t> </a:t>
              </a:r>
              <a:r>
                <a:rPr lang="en-US" altLang="x-none" sz="2800" b="1" dirty="0">
                  <a:solidFill>
                    <a:schemeClr val="tx1"/>
                  </a:solidFill>
                  <a:latin typeface="Montserrat" pitchFamily="2" charset="0"/>
                  <a:ea typeface="Montserrat Semi" charset="0"/>
                  <a:cs typeface="Montserrat Semi" charset="0"/>
                  <a:sym typeface="Poppins Medium" charset="0"/>
                </a:rPr>
                <a:t>PRESENTATION</a:t>
              </a:r>
              <a:endParaRPr lang="x-none" altLang="x-none" sz="2800" b="1">
                <a:solidFill>
                  <a:schemeClr val="tx1"/>
                </a:solidFill>
                <a:latin typeface="Montserrat" pitchFamily="2" charset="0"/>
                <a:ea typeface="Montserrat Semi" charset="0"/>
                <a:cs typeface="Montserrat Semi" charset="0"/>
                <a:sym typeface="Poppins Medium" charset="0"/>
              </a:endParaRPr>
            </a:p>
          </p:txBody>
        </p:sp>
        <p:sp>
          <p:nvSpPr>
            <p:cNvPr id="24" name="Rectangle 1">
              <a:extLst>
                <a:ext uri="{FF2B5EF4-FFF2-40B4-BE49-F238E27FC236}">
                  <a16:creationId xmlns:a16="http://schemas.microsoft.com/office/drawing/2014/main" id="{05C7415C-C344-7E42-881B-6E74A794D6D8}"/>
                </a:ext>
              </a:extLst>
            </p:cNvPr>
            <p:cNvSpPr>
              <a:spLocks noChangeArrowheads="1"/>
            </p:cNvSpPr>
            <p:nvPr/>
          </p:nvSpPr>
          <p:spPr bwMode="auto">
            <a:xfrm>
              <a:off x="5261253" y="12150889"/>
              <a:ext cx="2206145" cy="430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80000"/>
                </a:lnSpc>
              </a:pPr>
              <a:r>
                <a:rPr lang="en-US" altLang="en-US" sz="1400" dirty="0">
                  <a:solidFill>
                    <a:schemeClr val="tx1"/>
                  </a:solidFill>
                  <a:latin typeface="Open Sans" panose="020B0606030504020204" pitchFamily="34" charset="0"/>
                  <a:cs typeface="Open Sans" panose="020B0606030504020204" pitchFamily="34" charset="0"/>
                </a:rPr>
                <a:t>EVANTHIA SAMARAS | 31 July 2018</a:t>
              </a:r>
            </a:p>
          </p:txBody>
        </p:sp>
      </p:grpSp>
    </p:spTree>
    <p:extLst>
      <p:ext uri="{BB962C8B-B14F-4D97-AF65-F5344CB8AC3E}">
        <p14:creationId xmlns:p14="http://schemas.microsoft.com/office/powerpoint/2010/main" val="3695059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with photo (dark bg)">
    <p:spTree>
      <p:nvGrpSpPr>
        <p:cNvPr id="1" name=""/>
        <p:cNvGrpSpPr/>
        <p:nvPr/>
      </p:nvGrpSpPr>
      <p:grpSpPr>
        <a:xfrm>
          <a:off x="0" y="0"/>
          <a:ext cx="0" cy="0"/>
          <a:chOff x="0" y="0"/>
          <a:chExt cx="0" cy="0"/>
        </a:xfrm>
      </p:grpSpPr>
      <p:sp>
        <p:nvSpPr>
          <p:cNvPr id="17" name="Прямоугольник 16">
            <a:extLst>
              <a:ext uri="{FF2B5EF4-FFF2-40B4-BE49-F238E27FC236}">
                <a16:creationId xmlns:a16="http://schemas.microsoft.com/office/drawing/2014/main" id="{DD0949DA-A082-C14F-8753-B68AD02AFDDE}"/>
              </a:ext>
            </a:extLst>
          </p:cNvPr>
          <p:cNvSpPr/>
          <p:nvPr userDrawn="1"/>
        </p:nvSpPr>
        <p:spPr bwMode="auto">
          <a:xfrm>
            <a:off x="0" y="0"/>
            <a:ext cx="24384000" cy="13716000"/>
          </a:xfrm>
          <a:prstGeom prst="rect">
            <a:avLst/>
          </a:prstGeom>
          <a:solidFill>
            <a:srgbClr val="1F1F1F"/>
          </a:soli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sp>
        <p:nvSpPr>
          <p:cNvPr id="5" name="Picture Placeholder 4"/>
          <p:cNvSpPr>
            <a:spLocks noGrp="1"/>
          </p:cNvSpPr>
          <p:nvPr>
            <p:ph type="pic" sz="quarter" idx="11"/>
          </p:nvPr>
        </p:nvSpPr>
        <p:spPr>
          <a:xfrm>
            <a:off x="1460864" y="1008282"/>
            <a:ext cx="5113337" cy="5111750"/>
          </a:xfrm>
          <a:solidFill>
            <a:schemeClr val="accent1"/>
          </a:solidFill>
        </p:spPr>
        <p:txBody>
          <a:bodyPr/>
          <a:lstStyle/>
          <a:p>
            <a:pPr lvl="0"/>
            <a:endParaRPr lang="en-US" noProof="0" dirty="0">
              <a:sym typeface="Poppins" charset="0"/>
            </a:endParaRPr>
          </a:p>
        </p:txBody>
      </p:sp>
      <p:sp>
        <p:nvSpPr>
          <p:cNvPr id="10" name="Picture Placeholder 4"/>
          <p:cNvSpPr>
            <a:spLocks noGrp="1"/>
          </p:cNvSpPr>
          <p:nvPr>
            <p:ph type="pic" sz="quarter" idx="12"/>
          </p:nvPr>
        </p:nvSpPr>
        <p:spPr>
          <a:xfrm>
            <a:off x="6863408" y="1008282"/>
            <a:ext cx="5113337" cy="5111750"/>
          </a:xfrm>
          <a:solidFill>
            <a:schemeClr val="accent1"/>
          </a:solidFill>
        </p:spPr>
        <p:txBody>
          <a:bodyPr/>
          <a:lstStyle/>
          <a:p>
            <a:pPr lvl="0"/>
            <a:endParaRPr lang="en-US" noProof="0" dirty="0">
              <a:sym typeface="Poppins" charset="0"/>
            </a:endParaRPr>
          </a:p>
        </p:txBody>
      </p:sp>
      <p:sp>
        <p:nvSpPr>
          <p:cNvPr id="11" name="Picture Placeholder 4"/>
          <p:cNvSpPr>
            <a:spLocks noGrp="1"/>
          </p:cNvSpPr>
          <p:nvPr>
            <p:ph type="pic" sz="quarter" idx="13"/>
          </p:nvPr>
        </p:nvSpPr>
        <p:spPr>
          <a:xfrm>
            <a:off x="12265952" y="1008282"/>
            <a:ext cx="5113337" cy="5111750"/>
          </a:xfrm>
          <a:solidFill>
            <a:schemeClr val="accent1"/>
          </a:solidFill>
        </p:spPr>
        <p:txBody>
          <a:bodyPr/>
          <a:lstStyle/>
          <a:p>
            <a:pPr lvl="0"/>
            <a:endParaRPr lang="en-US" noProof="0" dirty="0">
              <a:sym typeface="Poppins" charset="0"/>
            </a:endParaRPr>
          </a:p>
        </p:txBody>
      </p:sp>
      <p:sp>
        <p:nvSpPr>
          <p:cNvPr id="12" name="Picture Placeholder 4"/>
          <p:cNvSpPr>
            <a:spLocks noGrp="1"/>
          </p:cNvSpPr>
          <p:nvPr>
            <p:ph type="pic" sz="quarter" idx="14"/>
          </p:nvPr>
        </p:nvSpPr>
        <p:spPr>
          <a:xfrm>
            <a:off x="17668497" y="1008282"/>
            <a:ext cx="5113337" cy="5111750"/>
          </a:xfrm>
          <a:solidFill>
            <a:schemeClr val="accent1"/>
          </a:solidFill>
        </p:spPr>
        <p:txBody>
          <a:bodyPr/>
          <a:lstStyle/>
          <a:p>
            <a:pPr lvl="0"/>
            <a:endParaRPr lang="en-US" noProof="0" dirty="0">
              <a:sym typeface="Poppins" charset="0"/>
            </a:endParaRPr>
          </a:p>
        </p:txBody>
      </p:sp>
      <p:sp>
        <p:nvSpPr>
          <p:cNvPr id="13" name="Picture Placeholder 4"/>
          <p:cNvSpPr>
            <a:spLocks noGrp="1"/>
          </p:cNvSpPr>
          <p:nvPr>
            <p:ph type="pic" sz="quarter" idx="15"/>
          </p:nvPr>
        </p:nvSpPr>
        <p:spPr>
          <a:xfrm>
            <a:off x="1460864" y="6497960"/>
            <a:ext cx="5113337" cy="5111750"/>
          </a:xfrm>
          <a:solidFill>
            <a:schemeClr val="accent1"/>
          </a:solidFill>
        </p:spPr>
        <p:txBody>
          <a:bodyPr/>
          <a:lstStyle/>
          <a:p>
            <a:pPr lvl="0"/>
            <a:endParaRPr lang="en-US" noProof="0" dirty="0">
              <a:sym typeface="Poppins" charset="0"/>
            </a:endParaRPr>
          </a:p>
        </p:txBody>
      </p:sp>
      <p:sp>
        <p:nvSpPr>
          <p:cNvPr id="14" name="Picture Placeholder 4"/>
          <p:cNvSpPr>
            <a:spLocks noGrp="1"/>
          </p:cNvSpPr>
          <p:nvPr>
            <p:ph type="pic" sz="quarter" idx="16"/>
          </p:nvPr>
        </p:nvSpPr>
        <p:spPr>
          <a:xfrm>
            <a:off x="6863408" y="6497960"/>
            <a:ext cx="5113337" cy="5111750"/>
          </a:xfrm>
          <a:solidFill>
            <a:schemeClr val="accent1"/>
          </a:solidFill>
        </p:spPr>
        <p:txBody>
          <a:bodyPr/>
          <a:lstStyle/>
          <a:p>
            <a:pPr lvl="0"/>
            <a:endParaRPr lang="en-US" noProof="0" dirty="0">
              <a:sym typeface="Poppins" charset="0"/>
            </a:endParaRPr>
          </a:p>
        </p:txBody>
      </p:sp>
      <p:sp>
        <p:nvSpPr>
          <p:cNvPr id="15" name="Picture Placeholder 4"/>
          <p:cNvSpPr>
            <a:spLocks noGrp="1"/>
          </p:cNvSpPr>
          <p:nvPr>
            <p:ph type="pic" sz="quarter" idx="17"/>
          </p:nvPr>
        </p:nvSpPr>
        <p:spPr>
          <a:xfrm>
            <a:off x="12265952" y="6497960"/>
            <a:ext cx="5113337" cy="5111750"/>
          </a:xfrm>
          <a:solidFill>
            <a:schemeClr val="accent1"/>
          </a:solidFill>
        </p:spPr>
        <p:txBody>
          <a:bodyPr/>
          <a:lstStyle/>
          <a:p>
            <a:pPr lvl="0"/>
            <a:endParaRPr lang="en-US" noProof="0" dirty="0">
              <a:sym typeface="Poppins" charset="0"/>
            </a:endParaRPr>
          </a:p>
        </p:txBody>
      </p:sp>
      <p:sp>
        <p:nvSpPr>
          <p:cNvPr id="16" name="Picture Placeholder 4"/>
          <p:cNvSpPr>
            <a:spLocks noGrp="1"/>
          </p:cNvSpPr>
          <p:nvPr>
            <p:ph type="pic" sz="quarter" idx="18"/>
          </p:nvPr>
        </p:nvSpPr>
        <p:spPr>
          <a:xfrm>
            <a:off x="17668497" y="6497960"/>
            <a:ext cx="5113337" cy="5111750"/>
          </a:xfrm>
          <a:solidFill>
            <a:schemeClr val="accent1"/>
          </a:solidFill>
        </p:spPr>
        <p:txBody>
          <a:bodyPr/>
          <a:lstStyle/>
          <a:p>
            <a:pPr lvl="0"/>
            <a:endParaRPr lang="en-US" noProof="0" dirty="0">
              <a:sym typeface="Poppins" charset="0"/>
            </a:endParaRPr>
          </a:p>
        </p:txBody>
      </p:sp>
    </p:spTree>
    <p:extLst>
      <p:ext uri="{BB962C8B-B14F-4D97-AF65-F5344CB8AC3E}">
        <p14:creationId xmlns:p14="http://schemas.microsoft.com/office/powerpoint/2010/main" val="926906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rgbClr val="FFFFFF"/>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7B937AA2-5909-6C4E-A497-B80DDD3D4935}"/>
              </a:ext>
            </a:extLst>
          </p:cNvPr>
          <p:cNvSpPr>
            <a:spLocks noGrp="1"/>
          </p:cNvSpPr>
          <p:nvPr>
            <p:ph type="title"/>
          </p:nvPr>
        </p:nvSpPr>
        <p:spPr bwMode="auto">
          <a:xfrm>
            <a:off x="2120900" y="2278063"/>
            <a:ext cx="20627975" cy="21780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a:extLst>
        </p:spPr>
        <p:txBody>
          <a:bodyPr vert="horz" wrap="square" lIns="38100" tIns="38100" rIns="38100" bIns="38100" numCol="1" anchor="t" anchorCtr="0" compatLnSpc="1">
            <a:prstTxWarp prst="textNoShape">
              <a:avLst/>
            </a:prstTxWarp>
          </a:bodyPr>
          <a:lstStyle/>
          <a:p>
            <a:pPr lvl="0"/>
            <a:r>
              <a:rPr lang="x-none" altLang="x-none">
                <a:sym typeface="Poppins Medium" charset="0"/>
              </a:rPr>
              <a:t>Click to edit Master title style</a:t>
            </a:r>
          </a:p>
        </p:txBody>
      </p:sp>
      <p:sp>
        <p:nvSpPr>
          <p:cNvPr id="1027" name="Rectangle 3">
            <a:extLst>
              <a:ext uri="{FF2B5EF4-FFF2-40B4-BE49-F238E27FC236}">
                <a16:creationId xmlns:a16="http://schemas.microsoft.com/office/drawing/2014/main" id="{D2DBFEBA-B569-4D48-BB4C-6FF13D78D11D}"/>
              </a:ext>
            </a:extLst>
          </p:cNvPr>
          <p:cNvSpPr>
            <a:spLocks noGrp="1"/>
          </p:cNvSpPr>
          <p:nvPr>
            <p:ph type="body" idx="1"/>
          </p:nvPr>
        </p:nvSpPr>
        <p:spPr bwMode="auto">
          <a:xfrm>
            <a:off x="2271713" y="4670425"/>
            <a:ext cx="20477162" cy="70199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a:extLst>
        </p:spPr>
        <p:txBody>
          <a:bodyPr vert="horz" wrap="square" lIns="38100" tIns="38100" rIns="38100" bIns="38100" numCol="1" anchor="t" anchorCtr="0" compatLnSpc="1">
            <a:prstTxWarp prst="textNoShape">
              <a:avLst/>
            </a:prstTxWarp>
          </a:bodyPr>
          <a:lstStyle/>
          <a:p>
            <a:pPr lvl="0"/>
            <a:r>
              <a:rPr lang="x-none" altLang="x-none">
                <a:sym typeface="Poppins" charset="0"/>
              </a:rPr>
              <a:t>Click to edit Master text styles</a:t>
            </a:r>
          </a:p>
          <a:p>
            <a:pPr lvl="1"/>
            <a:r>
              <a:rPr lang="x-none" altLang="x-none" dirty="0">
                <a:sym typeface="Poppins" charset="0"/>
              </a:rPr>
              <a:t>Second level</a:t>
            </a:r>
          </a:p>
          <a:p>
            <a:pPr lvl="2"/>
            <a:r>
              <a:rPr lang="x-none" altLang="x-none" dirty="0">
                <a:sym typeface="Poppins" charset="0"/>
              </a:rPr>
              <a:t>Third level</a:t>
            </a:r>
          </a:p>
          <a:p>
            <a:pPr lvl="3"/>
            <a:r>
              <a:rPr lang="x-none" altLang="x-none" dirty="0">
                <a:sym typeface="Poppins" charset="0"/>
              </a:rPr>
              <a:t>Fourth level</a:t>
            </a:r>
          </a:p>
          <a:p>
            <a:pPr lvl="4"/>
            <a:r>
              <a:rPr lang="x-none" altLang="x-none" dirty="0">
                <a:sym typeface="Poppins" charset="0"/>
              </a:rPr>
              <a:t>Fifth level</a:t>
            </a:r>
          </a:p>
        </p:txBody>
      </p:sp>
    </p:spTree>
  </p:cSld>
  <p:clrMap bg1="dk2" tx1="lt1" bg2="dk1" tx2="lt2" accent1="accent1" accent2="accent2" accent3="accent3" accent4="accent4" accent5="accent5" accent6="accent6" hlink="hlink" folHlink="folHlink"/>
  <p:sldLayoutIdLst>
    <p:sldLayoutId id="2147483882" r:id="rId1"/>
    <p:sldLayoutId id="2147483883" r:id="rId2"/>
    <p:sldLayoutId id="2147483880" r:id="rId3"/>
    <p:sldLayoutId id="2147483881" r:id="rId4"/>
    <p:sldLayoutId id="2147483887" r:id="rId5"/>
    <p:sldLayoutId id="2147483884" r:id="rId6"/>
    <p:sldLayoutId id="2147483885" r:id="rId7"/>
    <p:sldLayoutId id="2147483886" r:id="rId8"/>
  </p:sldLayoutIdLst>
  <p:txStyles>
    <p:titleStyle>
      <a:lvl1pPr algn="l" defTabSz="825500" rtl="0" eaLnBrk="0" fontAlgn="base" hangingPunct="0">
        <a:spcBef>
          <a:spcPct val="0"/>
        </a:spcBef>
        <a:spcAft>
          <a:spcPct val="0"/>
        </a:spcAft>
        <a:defRPr sz="10000" b="1" kern="1200">
          <a:solidFill>
            <a:schemeClr val="bg1"/>
          </a:solidFill>
          <a:latin typeface="Montserrat Semi" charset="0"/>
          <a:ea typeface="Montserrat Semi" charset="0"/>
          <a:cs typeface="Montserrat Semi" charset="0"/>
          <a:sym typeface="Poppins Medium"/>
        </a:defRPr>
      </a:lvl1pPr>
      <a:lvl2pPr algn="l" defTabSz="825500" rtl="0" eaLnBrk="0" fontAlgn="base" hangingPunct="0">
        <a:spcBef>
          <a:spcPct val="0"/>
        </a:spcBef>
        <a:spcAft>
          <a:spcPct val="0"/>
        </a:spcAft>
        <a:defRPr sz="10000" b="1">
          <a:solidFill>
            <a:schemeClr val="bg1"/>
          </a:solidFill>
          <a:latin typeface="Montserrat Semi" charset="0"/>
          <a:ea typeface="Montserrat Semi" charset="0"/>
          <a:cs typeface="Montserrat Semi" charset="0"/>
          <a:sym typeface="Poppins Medium"/>
        </a:defRPr>
      </a:lvl2pPr>
      <a:lvl3pPr algn="l" defTabSz="825500" rtl="0" eaLnBrk="0" fontAlgn="base" hangingPunct="0">
        <a:spcBef>
          <a:spcPct val="0"/>
        </a:spcBef>
        <a:spcAft>
          <a:spcPct val="0"/>
        </a:spcAft>
        <a:defRPr sz="10000" b="1">
          <a:solidFill>
            <a:schemeClr val="bg1"/>
          </a:solidFill>
          <a:latin typeface="Montserrat Semi" charset="0"/>
          <a:ea typeface="Montserrat Semi" charset="0"/>
          <a:cs typeface="Montserrat Semi" charset="0"/>
          <a:sym typeface="Poppins Medium"/>
        </a:defRPr>
      </a:lvl3pPr>
      <a:lvl4pPr algn="l" defTabSz="825500" rtl="0" eaLnBrk="0" fontAlgn="base" hangingPunct="0">
        <a:spcBef>
          <a:spcPct val="0"/>
        </a:spcBef>
        <a:spcAft>
          <a:spcPct val="0"/>
        </a:spcAft>
        <a:defRPr sz="10000" b="1">
          <a:solidFill>
            <a:schemeClr val="bg1"/>
          </a:solidFill>
          <a:latin typeface="Montserrat Semi" charset="0"/>
          <a:ea typeface="Montserrat Semi" charset="0"/>
          <a:cs typeface="Montserrat Semi" charset="0"/>
          <a:sym typeface="Poppins Medium"/>
        </a:defRPr>
      </a:lvl4pPr>
      <a:lvl5pPr algn="l" defTabSz="825500" rtl="0" eaLnBrk="0" fontAlgn="base" hangingPunct="0">
        <a:spcBef>
          <a:spcPct val="0"/>
        </a:spcBef>
        <a:spcAft>
          <a:spcPct val="0"/>
        </a:spcAft>
        <a:defRPr sz="10000" b="1">
          <a:solidFill>
            <a:schemeClr val="bg1"/>
          </a:solidFill>
          <a:latin typeface="Montserrat Semi" charset="0"/>
          <a:ea typeface="Montserrat Semi" charset="0"/>
          <a:cs typeface="Montserrat Semi" charset="0"/>
          <a:sym typeface="Poppins Medium"/>
        </a:defRPr>
      </a:lvl5pPr>
      <a:lvl6pPr marL="457200" algn="l" defTabSz="825500" rtl="0" fontAlgn="base" hangingPunct="0">
        <a:lnSpc>
          <a:spcPct val="80000"/>
        </a:lnSpc>
        <a:spcBef>
          <a:spcPct val="0"/>
        </a:spcBef>
        <a:spcAft>
          <a:spcPct val="0"/>
        </a:spcAft>
        <a:defRPr sz="10000">
          <a:solidFill>
            <a:srgbClr val="272D30"/>
          </a:solidFill>
          <a:latin typeface="Poppins Medium" charset="0"/>
          <a:ea typeface="Poppins Medium" charset="0"/>
          <a:cs typeface="Poppins Medium" charset="0"/>
          <a:sym typeface="Poppins Medium" charset="0"/>
        </a:defRPr>
      </a:lvl6pPr>
      <a:lvl7pPr marL="914400" algn="l" defTabSz="825500" rtl="0" fontAlgn="base" hangingPunct="0">
        <a:lnSpc>
          <a:spcPct val="80000"/>
        </a:lnSpc>
        <a:spcBef>
          <a:spcPct val="0"/>
        </a:spcBef>
        <a:spcAft>
          <a:spcPct val="0"/>
        </a:spcAft>
        <a:defRPr sz="10000">
          <a:solidFill>
            <a:srgbClr val="272D30"/>
          </a:solidFill>
          <a:latin typeface="Poppins Medium" charset="0"/>
          <a:ea typeface="Poppins Medium" charset="0"/>
          <a:cs typeface="Poppins Medium" charset="0"/>
          <a:sym typeface="Poppins Medium" charset="0"/>
        </a:defRPr>
      </a:lvl7pPr>
      <a:lvl8pPr marL="1371600" algn="l" defTabSz="825500" rtl="0" fontAlgn="base" hangingPunct="0">
        <a:lnSpc>
          <a:spcPct val="80000"/>
        </a:lnSpc>
        <a:spcBef>
          <a:spcPct val="0"/>
        </a:spcBef>
        <a:spcAft>
          <a:spcPct val="0"/>
        </a:spcAft>
        <a:defRPr sz="10000">
          <a:solidFill>
            <a:srgbClr val="272D30"/>
          </a:solidFill>
          <a:latin typeface="Poppins Medium" charset="0"/>
          <a:ea typeface="Poppins Medium" charset="0"/>
          <a:cs typeface="Poppins Medium" charset="0"/>
          <a:sym typeface="Poppins Medium" charset="0"/>
        </a:defRPr>
      </a:lvl8pPr>
      <a:lvl9pPr marL="1828800" algn="l" defTabSz="825500" rtl="0" fontAlgn="base" hangingPunct="0">
        <a:lnSpc>
          <a:spcPct val="80000"/>
        </a:lnSpc>
        <a:spcBef>
          <a:spcPct val="0"/>
        </a:spcBef>
        <a:spcAft>
          <a:spcPct val="0"/>
        </a:spcAft>
        <a:defRPr sz="10000">
          <a:solidFill>
            <a:srgbClr val="272D30"/>
          </a:solidFill>
          <a:latin typeface="Poppins Medium" charset="0"/>
          <a:ea typeface="Poppins Medium" charset="0"/>
          <a:cs typeface="Poppins Medium" charset="0"/>
          <a:sym typeface="Poppins Medium" charset="0"/>
        </a:defRPr>
      </a:lvl9pPr>
    </p:titleStyle>
    <p:bodyStyle>
      <a:lvl1pPr algn="l" defTabSz="825500" rtl="0" eaLnBrk="0" fontAlgn="base" hangingPunct="0">
        <a:lnSpc>
          <a:spcPct val="180000"/>
        </a:lnSpc>
        <a:spcBef>
          <a:spcPct val="0"/>
        </a:spcBef>
        <a:spcAft>
          <a:spcPct val="0"/>
        </a:spcAft>
        <a:defRPr sz="2200" kern="1200">
          <a:solidFill>
            <a:schemeClr val="bg2"/>
          </a:solidFill>
          <a:latin typeface="Open Sans" charset="0"/>
          <a:ea typeface="Open Sans" charset="0"/>
          <a:cs typeface="Open Sans" charset="0"/>
          <a:sym typeface="Poppins"/>
        </a:defRPr>
      </a:lvl1pPr>
      <a:lvl2pPr indent="228600" algn="l" defTabSz="825500" rtl="0" eaLnBrk="0" fontAlgn="base" hangingPunct="0">
        <a:lnSpc>
          <a:spcPct val="180000"/>
        </a:lnSpc>
        <a:spcBef>
          <a:spcPct val="0"/>
        </a:spcBef>
        <a:spcAft>
          <a:spcPct val="0"/>
        </a:spcAft>
        <a:defRPr sz="2200" kern="1200">
          <a:solidFill>
            <a:schemeClr val="bg2"/>
          </a:solidFill>
          <a:latin typeface="Open Sans" charset="0"/>
          <a:ea typeface="Open Sans" charset="0"/>
          <a:cs typeface="Open Sans" charset="0"/>
          <a:sym typeface="Poppins"/>
        </a:defRPr>
      </a:lvl2pPr>
      <a:lvl3pPr indent="457200" algn="l" defTabSz="825500" rtl="0" eaLnBrk="0" fontAlgn="base" hangingPunct="0">
        <a:lnSpc>
          <a:spcPct val="180000"/>
        </a:lnSpc>
        <a:spcBef>
          <a:spcPct val="0"/>
        </a:spcBef>
        <a:spcAft>
          <a:spcPct val="0"/>
        </a:spcAft>
        <a:defRPr sz="2200" kern="1200">
          <a:solidFill>
            <a:schemeClr val="bg2"/>
          </a:solidFill>
          <a:latin typeface="Open Sans" charset="0"/>
          <a:ea typeface="Open Sans" charset="0"/>
          <a:cs typeface="Open Sans" charset="0"/>
          <a:sym typeface="Poppins"/>
        </a:defRPr>
      </a:lvl3pPr>
      <a:lvl4pPr indent="685800" algn="l" defTabSz="825500" rtl="0" eaLnBrk="0" fontAlgn="base" hangingPunct="0">
        <a:lnSpc>
          <a:spcPct val="180000"/>
        </a:lnSpc>
        <a:spcBef>
          <a:spcPct val="0"/>
        </a:spcBef>
        <a:spcAft>
          <a:spcPct val="0"/>
        </a:spcAft>
        <a:defRPr sz="2200" kern="1200">
          <a:solidFill>
            <a:schemeClr val="bg2"/>
          </a:solidFill>
          <a:latin typeface="Open Sans" charset="0"/>
          <a:ea typeface="Open Sans" charset="0"/>
          <a:cs typeface="Open Sans" charset="0"/>
          <a:sym typeface="Poppins"/>
        </a:defRPr>
      </a:lvl4pPr>
      <a:lvl5pPr indent="914400" algn="l" defTabSz="825500" rtl="0" eaLnBrk="0" fontAlgn="base" hangingPunct="0">
        <a:lnSpc>
          <a:spcPct val="180000"/>
        </a:lnSpc>
        <a:spcBef>
          <a:spcPct val="0"/>
        </a:spcBef>
        <a:spcAft>
          <a:spcPct val="0"/>
        </a:spcAft>
        <a:defRPr sz="2200" kern="1200">
          <a:solidFill>
            <a:schemeClr val="bg2"/>
          </a:solidFill>
          <a:latin typeface="Open Sans" charset="0"/>
          <a:ea typeface="Open Sans" charset="0"/>
          <a:cs typeface="Open Sans" charset="0"/>
          <a:sym typeface="Poppin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hyperlink" Target="http://www.artofvfx.com/"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www.premiumbeat.com/" TargetMode="External"/><Relationship Id="rId7"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hyperlink" Target="https://stock.adobe.com/" TargetMode="External"/><Relationship Id="rId5" Type="http://schemas.openxmlformats.org/officeDocument/2006/relationships/hyperlink" Target="http://www.artofvfx.com/" TargetMode="External"/><Relationship Id="rId4" Type="http://schemas.openxmlformats.org/officeDocument/2006/relationships/hyperlink" Target="https://www.iamag.co/"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0.svg"/></Relationships>
</file>

<file path=ppt/slides/_rels/slide13.xml.rels><?xml version="1.0" encoding="UTF-8" standalone="yes"?>
<Relationships xmlns="http://schemas.openxmlformats.org/package/2006/relationships"><Relationship Id="rId3" Type="http://schemas.openxmlformats.org/officeDocument/2006/relationships/hyperlink" Target="https://brightside.me/"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1.jpeg"/></Relationships>
</file>

<file path=ppt/slides/_rels/slide14.xml.rels><?xml version="1.0" encoding="UTF-8" standalone="yes"?>
<Relationships xmlns="http://schemas.openxmlformats.org/package/2006/relationships"><Relationship Id="rId3" Type="http://schemas.openxmlformats.org/officeDocument/2006/relationships/hyperlink" Target="mailto:Evanthia.Samaras@student.uts.edu.au" TargetMode="External"/><Relationship Id="rId7" Type="http://schemas.openxmlformats.org/officeDocument/2006/relationships/hyperlink" Target="https://animallogicacademy.uts.edu.au/" TargetMode="External"/><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image" Target="../media/image12.jpeg"/><Relationship Id="rId5" Type="http://schemas.openxmlformats.org/officeDocument/2006/relationships/hyperlink" Target="https://fxrant.blogspot.com/" TargetMode="External"/><Relationship Id="rId4" Type="http://schemas.openxmlformats.org/officeDocument/2006/relationships/hyperlink" Target="https://twitter.com/CyberKittyFac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http://cinefex.com/blog/greenscreen/"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hyperlink" Target="https://brightside.me/"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hyperlink" Target="https://www.wallpaperup.com/"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www.artofvfx.com/deadpool-alex-wang-vfx-supervisor-digital-domain/"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hyperlink" Target="https://www.facebook.com/utsanimallogicacademy/" TargetMode="External"/><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B1637E00-1D7A-524C-953D-E01D4C9352F6}"/>
              </a:ext>
            </a:extLst>
          </p:cNvPr>
          <p:cNvPicPr>
            <a:picLocks noGrp="1" noChangeAspect="1"/>
          </p:cNvPicPr>
          <p:nvPr>
            <p:ph type="pic" sz="quarter" idx="18"/>
          </p:nvPr>
        </p:nvPicPr>
        <p:blipFill>
          <a:blip r:embed="rId3"/>
          <a:stretch>
            <a:fillRect/>
          </a:stretch>
        </p:blipFill>
        <p:spPr>
          <a:xfrm>
            <a:off x="4788" y="29226"/>
            <a:ext cx="24374424" cy="13741542"/>
          </a:xfrm>
          <a:effectLst>
            <a:outerShdw dist="38100" dir="2700000" algn="tl" rotWithShape="0">
              <a:prstClr val="black">
                <a:alpha val="40000"/>
              </a:prstClr>
            </a:outerShdw>
          </a:effectLst>
        </p:spPr>
      </p:pic>
      <p:sp>
        <p:nvSpPr>
          <p:cNvPr id="19" name="Text Box 3">
            <a:extLst>
              <a:ext uri="{FF2B5EF4-FFF2-40B4-BE49-F238E27FC236}">
                <a16:creationId xmlns:a16="http://schemas.microsoft.com/office/drawing/2014/main" id="{6744E674-7208-E647-A3EF-2D6384DD97E8}"/>
              </a:ext>
            </a:extLst>
          </p:cNvPr>
          <p:cNvSpPr txBox="1">
            <a:spLocks/>
          </p:cNvSpPr>
          <p:nvPr/>
        </p:nvSpPr>
        <p:spPr bwMode="auto">
          <a:xfrm>
            <a:off x="9512252" y="1571150"/>
            <a:ext cx="15193688" cy="114623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Lst>
        </p:spPr>
        <p:txBody>
          <a:bodyPr lIns="38100" tIns="38100" rIns="38100" bIns="38100"/>
          <a:lstStyle/>
          <a:p>
            <a:pPr algn="ctr" eaLnBrk="1">
              <a:defRPr/>
            </a:pPr>
            <a:r>
              <a:rPr lang="en-US" altLang="x-none" sz="12000" b="1" dirty="0">
                <a:solidFill>
                  <a:schemeClr val="tx1"/>
                </a:solidFill>
                <a:latin typeface="Montserrat Semi"/>
                <a:ea typeface="Montserrat Semi" charset="0"/>
                <a:cs typeface="Montserrat Semi" charset="0"/>
                <a:sym typeface="Poppins Medium" charset="0"/>
              </a:rPr>
              <a:t>ARCHIVING</a:t>
            </a:r>
            <a:r>
              <a:rPr lang="en-US" altLang="x-none" sz="12000" b="1" dirty="0">
                <a:solidFill>
                  <a:schemeClr val="tx1"/>
                </a:solidFill>
                <a:effectLst/>
                <a:latin typeface="Montserrat Semi"/>
                <a:ea typeface="Montserrat Semi" charset="0"/>
                <a:cs typeface="Montserrat Semi" charset="0"/>
                <a:sym typeface="Poppins Medium" charset="0"/>
              </a:rPr>
              <a:t> </a:t>
            </a:r>
            <a:r>
              <a:rPr lang="en-US" altLang="x-none" sz="12000" b="1" dirty="0">
                <a:solidFill>
                  <a:schemeClr val="accent2"/>
                </a:solidFill>
                <a:effectLst>
                  <a:outerShdw blurRad="50800" dist="38100" dir="10800000" algn="r" rotWithShape="0">
                    <a:prstClr val="black">
                      <a:alpha val="40000"/>
                    </a:prstClr>
                  </a:outerShdw>
                </a:effectLst>
                <a:latin typeface="Montserrat Semi"/>
                <a:ea typeface="Montserrat Semi" charset="0"/>
                <a:cs typeface="Montserrat Semi" charset="0"/>
                <a:sym typeface="Poppins Medium" charset="0"/>
              </a:rPr>
              <a:t>VFX</a:t>
            </a:r>
          </a:p>
        </p:txBody>
      </p:sp>
      <p:sp>
        <p:nvSpPr>
          <p:cNvPr id="2" name="TextBox 1"/>
          <p:cNvSpPr txBox="1"/>
          <p:nvPr/>
        </p:nvSpPr>
        <p:spPr>
          <a:xfrm>
            <a:off x="12264008" y="4533943"/>
            <a:ext cx="11809312" cy="1015663"/>
          </a:xfrm>
          <a:prstGeom prst="rect">
            <a:avLst/>
          </a:prstGeom>
          <a:noFill/>
          <a:effectLst/>
        </p:spPr>
        <p:txBody>
          <a:bodyPr wrap="square" rtlCol="0">
            <a:spAutoFit/>
          </a:bodyPr>
          <a:lstStyle/>
          <a:p>
            <a:r>
              <a:rPr lang="en-US" altLang="x-none" sz="5800" b="1" dirty="0">
                <a:solidFill>
                  <a:schemeClr val="accent2"/>
                </a:solidFill>
                <a:latin typeface="Montserrat Semi"/>
                <a:ea typeface="Montserrat Semi" charset="0"/>
                <a:cs typeface="Montserrat Semi" charset="0"/>
                <a:sym typeface="Poppins Medium" charset="0"/>
              </a:rPr>
              <a:t>a research project to</a:t>
            </a:r>
            <a:endParaRPr lang="en-GB" sz="5800" dirty="0"/>
          </a:p>
        </p:txBody>
      </p:sp>
      <p:sp>
        <p:nvSpPr>
          <p:cNvPr id="3" name="TextBox 2"/>
          <p:cNvSpPr txBox="1"/>
          <p:nvPr/>
        </p:nvSpPr>
        <p:spPr>
          <a:xfrm>
            <a:off x="13272120" y="5605439"/>
            <a:ext cx="11433820" cy="1015663"/>
          </a:xfrm>
          <a:prstGeom prst="rect">
            <a:avLst/>
          </a:prstGeom>
          <a:noFill/>
          <a:effectLst/>
        </p:spPr>
        <p:txBody>
          <a:bodyPr wrap="square" rtlCol="0">
            <a:spAutoFit/>
          </a:bodyPr>
          <a:lstStyle/>
          <a:p>
            <a:r>
              <a:rPr lang="en-US" altLang="x-none" sz="5800" b="1" dirty="0">
                <a:solidFill>
                  <a:schemeClr val="accent2"/>
                </a:solidFill>
                <a:latin typeface="Montserrat Semi"/>
                <a:ea typeface="Montserrat Semi" charset="0"/>
                <a:cs typeface="Montserrat Semi" charset="0"/>
                <a:sym typeface="Poppins Medium" charset="0"/>
              </a:rPr>
              <a:t>preserve evidence of film</a:t>
            </a:r>
            <a:endParaRPr lang="en-GB" sz="5800" dirty="0"/>
          </a:p>
        </p:txBody>
      </p:sp>
      <p:sp>
        <p:nvSpPr>
          <p:cNvPr id="5" name="TextBox 4"/>
          <p:cNvSpPr txBox="1"/>
          <p:nvPr/>
        </p:nvSpPr>
        <p:spPr>
          <a:xfrm>
            <a:off x="14640272" y="6685559"/>
            <a:ext cx="9001182" cy="984885"/>
          </a:xfrm>
          <a:prstGeom prst="rect">
            <a:avLst/>
          </a:prstGeom>
          <a:noFill/>
          <a:effectLst/>
        </p:spPr>
        <p:txBody>
          <a:bodyPr wrap="none" rtlCol="0">
            <a:spAutoFit/>
          </a:bodyPr>
          <a:lstStyle/>
          <a:p>
            <a:r>
              <a:rPr lang="en-US" altLang="x-none" sz="5800" b="1" dirty="0">
                <a:solidFill>
                  <a:schemeClr val="accent2"/>
                </a:solidFill>
                <a:latin typeface="Montserrat Semi"/>
                <a:ea typeface="Montserrat Semi" charset="0"/>
                <a:cs typeface="Montserrat Semi" charset="0"/>
                <a:sym typeface="Poppins Medium" charset="0"/>
              </a:rPr>
              <a:t>digital VFX production</a:t>
            </a:r>
          </a:p>
        </p:txBody>
      </p:sp>
      <p:sp>
        <p:nvSpPr>
          <p:cNvPr id="9" name="TextBox 8"/>
          <p:cNvSpPr txBox="1"/>
          <p:nvPr/>
        </p:nvSpPr>
        <p:spPr>
          <a:xfrm>
            <a:off x="11832142" y="8332368"/>
            <a:ext cx="11809312" cy="1908215"/>
          </a:xfrm>
          <a:prstGeom prst="rect">
            <a:avLst/>
          </a:prstGeom>
          <a:noFill/>
          <a:effectLst/>
        </p:spPr>
        <p:txBody>
          <a:bodyPr wrap="square" rtlCol="0">
            <a:spAutoFit/>
          </a:bodyPr>
          <a:lstStyle/>
          <a:p>
            <a:pPr algn="r"/>
            <a:r>
              <a:rPr lang="en-US" altLang="x-none" sz="5000" dirty="0">
                <a:solidFill>
                  <a:schemeClr val="tx1"/>
                </a:solidFill>
                <a:latin typeface="Calibri" panose="020F0502020204030204" pitchFamily="34" charset="0"/>
                <a:ea typeface="Montserrat Semi" charset="0"/>
                <a:cs typeface="Montserrat Semi" charset="0"/>
                <a:sym typeface="Poppins Medium" charset="0"/>
              </a:rPr>
              <a:t>Evanthia Samaras</a:t>
            </a:r>
          </a:p>
          <a:p>
            <a:pPr algn="r"/>
            <a:r>
              <a:rPr lang="en-US" sz="3400" dirty="0">
                <a:solidFill>
                  <a:schemeClr val="tx1"/>
                </a:solidFill>
                <a:latin typeface="Calibri" panose="020F0502020204030204" pitchFamily="34" charset="0"/>
                <a:sym typeface="Poppins Medium" charset="0"/>
              </a:rPr>
              <a:t>PhD Candidate</a:t>
            </a:r>
          </a:p>
          <a:p>
            <a:pPr algn="r"/>
            <a:r>
              <a:rPr lang="en-US" sz="3400" dirty="0">
                <a:solidFill>
                  <a:schemeClr val="tx1"/>
                </a:solidFill>
                <a:latin typeface="Calibri" panose="020F0502020204030204" pitchFamily="34" charset="0"/>
                <a:sym typeface="Poppins Medium" charset="0"/>
              </a:rPr>
              <a:t>University of Technology, Sydney</a:t>
            </a:r>
          </a:p>
        </p:txBody>
      </p:sp>
      <p:sp>
        <p:nvSpPr>
          <p:cNvPr id="6" name="Rectangle 5"/>
          <p:cNvSpPr/>
          <p:nvPr/>
        </p:nvSpPr>
        <p:spPr bwMode="auto">
          <a:xfrm>
            <a:off x="0" y="12906672"/>
            <a:ext cx="24384000" cy="834870"/>
          </a:xfrm>
          <a:prstGeom prst="rect">
            <a:avLst/>
          </a:prstGeom>
          <a:solidFill>
            <a:schemeClr val="accent1">
              <a:lumMod val="10000"/>
            </a:schemeClr>
          </a:solidFill>
          <a:ln w="12700" cap="flat" cmpd="sng" algn="ctr">
            <a:noFill/>
            <a:prstDash val="solid"/>
            <a:miter lim="400000"/>
            <a:headEnd type="none" w="med" len="med"/>
            <a:tailEnd type="none" w="med" len="med"/>
          </a:ln>
          <a:effectLst>
            <a:outerShdw blurRad="25400" algn="ctr" rotWithShape="0">
              <a:srgbClr val="000000">
                <a:alpha val="50000"/>
              </a:srgbClr>
            </a:outerShdw>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en-GB" sz="2000" b="0" i="0" u="none" strike="noStrike" cap="none" normalizeH="0" baseline="0">
              <a:ln>
                <a:noFill/>
              </a:ln>
              <a:solidFill>
                <a:srgbClr val="74808C"/>
              </a:solidFill>
              <a:effectLst/>
              <a:latin typeface="Poppins" charset="0"/>
              <a:ea typeface="Poppins" charset="0"/>
              <a:cs typeface="Poppins" charset="0"/>
              <a:sym typeface="Poppins" charset="0"/>
            </a:endParaRPr>
          </a:p>
        </p:txBody>
      </p:sp>
      <p:sp>
        <p:nvSpPr>
          <p:cNvPr id="23" name="Rectangle 1">
            <a:extLst>
              <a:ext uri="{FF2B5EF4-FFF2-40B4-BE49-F238E27FC236}">
                <a16:creationId xmlns:a16="http://schemas.microsoft.com/office/drawing/2014/main" id="{D58A34C3-45FC-BE47-963C-25ACE0CD0169}"/>
              </a:ext>
            </a:extLst>
          </p:cNvPr>
          <p:cNvSpPr>
            <a:spLocks noChangeArrowheads="1"/>
          </p:cNvSpPr>
          <p:nvPr/>
        </p:nvSpPr>
        <p:spPr bwMode="auto">
          <a:xfrm>
            <a:off x="88962" y="12949119"/>
            <a:ext cx="803146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dirty="0">
                <a:solidFill>
                  <a:schemeClr val="tx1"/>
                </a:solidFill>
                <a:latin typeface="Calibri" panose="020F0502020204030204" pitchFamily="34" charset="0"/>
                <a:cs typeface="Open Sans" panose="020B0606030504020204" pitchFamily="34" charset="0"/>
              </a:rPr>
              <a:t>FILM: </a:t>
            </a:r>
            <a:r>
              <a:rPr lang="en-US" altLang="en-US" i="1" dirty="0">
                <a:solidFill>
                  <a:schemeClr val="tx1"/>
                </a:solidFill>
                <a:latin typeface="Calibri" panose="020F0502020204030204" pitchFamily="34" charset="0"/>
                <a:cs typeface="Open Sans" panose="020B0606030504020204" pitchFamily="34" charset="0"/>
              </a:rPr>
              <a:t>BLACK PANTHER </a:t>
            </a:r>
            <a:r>
              <a:rPr lang="en-US" altLang="en-US" dirty="0">
                <a:solidFill>
                  <a:schemeClr val="tx1"/>
                </a:solidFill>
                <a:latin typeface="Calibri" panose="020F0502020204030204" pitchFamily="34" charset="0"/>
                <a:cs typeface="Open Sans" panose="020B0606030504020204" pitchFamily="34" charset="0"/>
              </a:rPr>
              <a:t>(2018) | STUDIO: MARVEL STUDIOS, WALT DISNEY PICTURES | VFX: LUMA PICTURES | IMAGE SOURCE: </a:t>
            </a:r>
            <a:r>
              <a:rPr lang="en-US" altLang="en-US" dirty="0">
                <a:solidFill>
                  <a:schemeClr val="tx1"/>
                </a:solidFill>
                <a:latin typeface="Calibri" panose="020F0502020204030204" pitchFamily="34" charset="0"/>
                <a:cs typeface="Open Sans" panose="020B0606030504020204" pitchFamily="34" charset="0"/>
                <a:hlinkClick r:id="rId4"/>
              </a:rPr>
              <a:t>www.artofvfx.com/</a:t>
            </a:r>
            <a:r>
              <a:rPr lang="en-US" altLang="en-US" dirty="0">
                <a:solidFill>
                  <a:schemeClr val="tx1"/>
                </a:solidFill>
                <a:latin typeface="Calibri" panose="020F0502020204030204" pitchFamily="34" charset="0"/>
                <a:cs typeface="Open Sans" panose="020B0606030504020204" pitchFamily="34" charset="0"/>
              </a:rPr>
              <a:t> </a:t>
            </a:r>
          </a:p>
        </p:txBody>
      </p:sp>
      <p:sp>
        <p:nvSpPr>
          <p:cNvPr id="12" name="Rectangle 1">
            <a:extLst>
              <a:ext uri="{FF2B5EF4-FFF2-40B4-BE49-F238E27FC236}">
                <a16:creationId xmlns:a16="http://schemas.microsoft.com/office/drawing/2014/main" id="{D58A34C3-45FC-BE47-963C-25ACE0CD0169}"/>
              </a:ext>
            </a:extLst>
          </p:cNvPr>
          <p:cNvSpPr>
            <a:spLocks noChangeArrowheads="1"/>
          </p:cNvSpPr>
          <p:nvPr/>
        </p:nvSpPr>
        <p:spPr bwMode="auto">
          <a:xfrm>
            <a:off x="11163405" y="13032180"/>
            <a:ext cx="1189530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a:defRPr/>
            </a:pPr>
            <a:r>
              <a:rPr lang="en-US" altLang="x-none" sz="3200" spc="600" dirty="0">
                <a:solidFill>
                  <a:schemeClr val="accent2"/>
                </a:solidFill>
                <a:latin typeface="Calibri" panose="020F0502020204030204" pitchFamily="34" charset="0"/>
                <a:ea typeface="Montserrat Semi" charset="0"/>
                <a:cs typeface="Montserrat Semi" charset="0"/>
                <a:sym typeface="Poppins Medium" charset="0"/>
              </a:rPr>
              <a:t>NTTW3</a:t>
            </a:r>
            <a:r>
              <a:rPr lang="en-US" altLang="x-none" sz="3200" spc="600" dirty="0">
                <a:solidFill>
                  <a:srgbClr val="1F1F1F"/>
                </a:solidFill>
                <a:latin typeface="Calibri" panose="020F0502020204030204" pitchFamily="34" charset="0"/>
                <a:ea typeface="Montserrat Semi" charset="0"/>
                <a:cs typeface="Montserrat Semi" charset="0"/>
                <a:sym typeface="Poppins Medium" charset="0"/>
              </a:rPr>
              <a:t> </a:t>
            </a:r>
            <a:r>
              <a:rPr lang="en-US" altLang="x-none" sz="3200" spc="600" dirty="0">
                <a:solidFill>
                  <a:schemeClr val="tx1"/>
                </a:solidFill>
                <a:latin typeface="Calibri" panose="020F0502020204030204" pitchFamily="34" charset="0"/>
                <a:ea typeface="Montserrat Semi" charset="0"/>
                <a:cs typeface="Montserrat Semi" charset="0"/>
                <a:sym typeface="Poppins Medium" charset="0"/>
              </a:rPr>
              <a:t>LIGHTNING TALK | 25 OCTOBER 2018</a:t>
            </a:r>
            <a:endParaRPr lang="x-none" altLang="x-none" sz="3200" spc="600" dirty="0">
              <a:solidFill>
                <a:schemeClr val="tx1"/>
              </a:solidFill>
              <a:latin typeface="Calibri" panose="020F0502020204030204" pitchFamily="34" charset="0"/>
              <a:ea typeface="Montserrat Semi" charset="0"/>
              <a:cs typeface="Montserrat Semi" charset="0"/>
              <a:sym typeface="Poppins Medium" charset="0"/>
            </a:endParaRPr>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885654" y="10334148"/>
            <a:ext cx="1755800" cy="755970"/>
          </a:xfrm>
          <a:prstGeom prst="rect">
            <a:avLst/>
          </a:prstGeom>
        </p:spPr>
      </p:pic>
      <p:sp>
        <p:nvSpPr>
          <p:cNvPr id="13" name="TextBox 12"/>
          <p:cNvSpPr txBox="1"/>
          <p:nvPr/>
        </p:nvSpPr>
        <p:spPr>
          <a:xfrm>
            <a:off x="19607733" y="11018627"/>
            <a:ext cx="4032448" cy="923330"/>
          </a:xfrm>
          <a:prstGeom prst="rect">
            <a:avLst/>
          </a:prstGeom>
          <a:noFill/>
          <a:effectLst/>
        </p:spPr>
        <p:txBody>
          <a:bodyPr wrap="square" rtlCol="0">
            <a:spAutoFit/>
          </a:bodyPr>
          <a:lstStyle/>
          <a:p>
            <a:pPr lvl="0" algn="r"/>
            <a:r>
              <a:rPr lang="en-US" sz="3400" dirty="0">
                <a:solidFill>
                  <a:schemeClr val="tx1"/>
                </a:solidFill>
                <a:latin typeface="Calibri" panose="020F0502020204030204" pitchFamily="34" charset="0"/>
                <a:sym typeface="Poppins Medium" charset="0"/>
              </a:rPr>
              <a:t>@CyberKittyFace</a:t>
            </a:r>
            <a:endParaRPr lang="en-GB" sz="3400" dirty="0">
              <a:solidFill>
                <a:schemeClr val="tx1"/>
              </a:solidFill>
              <a:latin typeface="Calibri" panose="020F0502020204030204" pitchFamily="34" charset="0"/>
            </a:endParaRPr>
          </a:p>
          <a:p>
            <a:endParaRPr lang="en-GB" dirty="0"/>
          </a:p>
        </p:txBody>
      </p:sp>
    </p:spTree>
    <p:extLst>
      <p:ext uri="{BB962C8B-B14F-4D97-AF65-F5344CB8AC3E}">
        <p14:creationId xmlns:p14="http://schemas.microsoft.com/office/powerpoint/2010/main" val="2486804790"/>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Box 3">
            <a:extLst>
              <a:ext uri="{FF2B5EF4-FFF2-40B4-BE49-F238E27FC236}">
                <a16:creationId xmlns:a16="http://schemas.microsoft.com/office/drawing/2014/main" id="{F7C341B7-680C-664B-AD35-42CE7A7FB4B5}"/>
              </a:ext>
            </a:extLst>
          </p:cNvPr>
          <p:cNvSpPr txBox="1">
            <a:spLocks/>
          </p:cNvSpPr>
          <p:nvPr/>
        </p:nvSpPr>
        <p:spPr bwMode="auto">
          <a:xfrm>
            <a:off x="12563475" y="1889448"/>
            <a:ext cx="8413501" cy="3063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b="1" dirty="0">
                <a:solidFill>
                  <a:schemeClr val="tx1"/>
                </a:solidFill>
                <a:latin typeface="Montserrat Semi"/>
                <a:ea typeface="Montserrat Semi" charset="0"/>
                <a:cs typeface="Montserrat Semi" charset="0"/>
                <a:sym typeface="Poppins Medium" charset="0"/>
              </a:rPr>
              <a:t>RESEARCH</a:t>
            </a:r>
            <a:r>
              <a:rPr lang="en-US" altLang="x-none" sz="10000" b="1" dirty="0">
                <a:solidFill>
                  <a:schemeClr val="bg1"/>
                </a:solidFill>
                <a:latin typeface="Montserrat Semi"/>
                <a:ea typeface="Montserrat Semi" charset="0"/>
                <a:cs typeface="Montserrat Semi" charset="0"/>
                <a:sym typeface="Poppins Medium" charset="0"/>
              </a:rPr>
              <a:t> </a:t>
            </a:r>
            <a:r>
              <a:rPr lang="en-US" altLang="x-none" sz="10000" b="1" dirty="0">
                <a:solidFill>
                  <a:schemeClr val="accent2"/>
                </a:solidFill>
                <a:latin typeface="Montserrat Semi"/>
                <a:ea typeface="Montserrat Semi" charset="0"/>
                <a:cs typeface="Montserrat Semi" charset="0"/>
                <a:sym typeface="Poppins Medium" charset="0"/>
              </a:rPr>
              <a:t>AIMS</a:t>
            </a:r>
            <a:endParaRPr lang="x-none" altLang="x-none" sz="10000" b="1" dirty="0">
              <a:solidFill>
                <a:schemeClr val="accent2"/>
              </a:solidFill>
              <a:latin typeface="Montserrat Semi"/>
              <a:ea typeface="Montserrat Semi" charset="0"/>
              <a:cs typeface="Montserrat Semi" charset="0"/>
              <a:sym typeface="Poppins Medium" charset="0"/>
            </a:endParaRPr>
          </a:p>
        </p:txBody>
      </p:sp>
      <p:sp>
        <p:nvSpPr>
          <p:cNvPr id="24582" name="Rectangle 10">
            <a:extLst>
              <a:ext uri="{FF2B5EF4-FFF2-40B4-BE49-F238E27FC236}">
                <a16:creationId xmlns:a16="http://schemas.microsoft.com/office/drawing/2014/main" id="{1CF559B8-D37A-6C4E-B08A-D9BC9CA51FC6}"/>
              </a:ext>
            </a:extLst>
          </p:cNvPr>
          <p:cNvSpPr>
            <a:spLocks noChangeArrowheads="1"/>
          </p:cNvSpPr>
          <p:nvPr/>
        </p:nvSpPr>
        <p:spPr bwMode="auto">
          <a:xfrm>
            <a:off x="12563476" y="7978727"/>
            <a:ext cx="5101132" cy="24791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80000"/>
              </a:lnSpc>
            </a:pPr>
            <a:r>
              <a:rPr lang="en-US" altLang="en-US" sz="3000" dirty="0">
                <a:solidFill>
                  <a:schemeClr val="tx1"/>
                </a:solidFill>
                <a:latin typeface="Calibri" panose="020F0502020204030204" pitchFamily="34" charset="0"/>
                <a:cs typeface="Open Sans" panose="020B0606030504020204" pitchFamily="34" charset="0"/>
              </a:rPr>
              <a:t>Improve records management and archiving practice within the VFX industry</a:t>
            </a:r>
          </a:p>
        </p:txBody>
      </p:sp>
      <p:sp>
        <p:nvSpPr>
          <p:cNvPr id="24579" name="Rectangle 10">
            <a:extLst>
              <a:ext uri="{FF2B5EF4-FFF2-40B4-BE49-F238E27FC236}">
                <a16:creationId xmlns:a16="http://schemas.microsoft.com/office/drawing/2014/main" id="{892D8572-97CA-5140-A8C3-F27FB48CEAAC}"/>
              </a:ext>
            </a:extLst>
          </p:cNvPr>
          <p:cNvSpPr>
            <a:spLocks noChangeArrowheads="1"/>
          </p:cNvSpPr>
          <p:nvPr/>
        </p:nvSpPr>
        <p:spPr bwMode="auto">
          <a:xfrm>
            <a:off x="18095913" y="7978727"/>
            <a:ext cx="5469000" cy="331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80000"/>
              </a:lnSpc>
            </a:pPr>
            <a:r>
              <a:rPr lang="en-US" altLang="en-US" sz="3000" dirty="0">
                <a:solidFill>
                  <a:schemeClr val="tx1"/>
                </a:solidFill>
                <a:latin typeface="Calibri" panose="020F0502020204030204" pitchFamily="34" charset="0"/>
                <a:cs typeface="Open Sans" panose="020B0606030504020204" pitchFamily="34" charset="0"/>
              </a:rPr>
              <a:t>Ensure that significant VFX records are digitally preserved over time as culturally rich film VFX archival collections.</a:t>
            </a:r>
          </a:p>
        </p:txBody>
      </p:sp>
      <p:sp>
        <p:nvSpPr>
          <p:cNvPr id="8" name="Text Box 3">
            <a:extLst>
              <a:ext uri="{FF2B5EF4-FFF2-40B4-BE49-F238E27FC236}">
                <a16:creationId xmlns:a16="http://schemas.microsoft.com/office/drawing/2014/main" id="{5FCCD33C-ADCB-2847-8EAE-B8E65C9EF1F0}"/>
              </a:ext>
            </a:extLst>
          </p:cNvPr>
          <p:cNvSpPr txBox="1">
            <a:spLocks/>
          </p:cNvSpPr>
          <p:nvPr/>
        </p:nvSpPr>
        <p:spPr bwMode="auto">
          <a:xfrm>
            <a:off x="12552537" y="6356551"/>
            <a:ext cx="2888456" cy="162217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dirty="0">
                <a:solidFill>
                  <a:schemeClr val="tx1"/>
                </a:solidFill>
                <a:latin typeface="Montserrat Semi"/>
                <a:ea typeface="Montserrat Semi" charset="0"/>
                <a:cs typeface="Montserrat Semi" charset="0"/>
                <a:sym typeface="Poppins Medium" charset="0"/>
              </a:rPr>
              <a:t>01</a:t>
            </a:r>
            <a:endParaRPr lang="x-none" altLang="x-none" sz="10000" dirty="0">
              <a:solidFill>
                <a:schemeClr val="tx1"/>
              </a:solidFill>
              <a:latin typeface="Montserrat Semi"/>
              <a:ea typeface="Montserrat Semi" charset="0"/>
              <a:cs typeface="Montserrat Semi" charset="0"/>
              <a:sym typeface="Poppins Medium" charset="0"/>
            </a:endParaRPr>
          </a:p>
        </p:txBody>
      </p:sp>
      <p:sp>
        <p:nvSpPr>
          <p:cNvPr id="9" name="Text Box 3">
            <a:extLst>
              <a:ext uri="{FF2B5EF4-FFF2-40B4-BE49-F238E27FC236}">
                <a16:creationId xmlns:a16="http://schemas.microsoft.com/office/drawing/2014/main" id="{DCB79812-C80C-1446-BDEF-0FCBB7D5B541}"/>
              </a:ext>
            </a:extLst>
          </p:cNvPr>
          <p:cNvSpPr txBox="1">
            <a:spLocks/>
          </p:cNvSpPr>
          <p:nvPr/>
        </p:nvSpPr>
        <p:spPr bwMode="auto">
          <a:xfrm>
            <a:off x="18058725" y="6356551"/>
            <a:ext cx="2888456" cy="162217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dirty="0">
                <a:solidFill>
                  <a:schemeClr val="tx1"/>
                </a:solidFill>
                <a:latin typeface="Montserrat Semi"/>
                <a:ea typeface="Montserrat Semi" charset="0"/>
                <a:cs typeface="Montserrat Semi" charset="0"/>
                <a:sym typeface="Poppins Medium" charset="0"/>
              </a:rPr>
              <a:t>02</a:t>
            </a:r>
            <a:endParaRPr lang="x-none" altLang="x-none" sz="10000" dirty="0">
              <a:solidFill>
                <a:schemeClr val="tx1"/>
              </a:solidFill>
              <a:latin typeface="Montserrat Semi"/>
              <a:ea typeface="Montserrat Semi" charset="0"/>
              <a:cs typeface="Montserrat Semi" charset="0"/>
              <a:sym typeface="Poppins Medium" charset="0"/>
            </a:endParaRPr>
          </a:p>
        </p:txBody>
      </p:sp>
      <p:sp>
        <p:nvSpPr>
          <p:cNvPr id="24" name="Rectangle 1">
            <a:extLst>
              <a:ext uri="{FF2B5EF4-FFF2-40B4-BE49-F238E27FC236}">
                <a16:creationId xmlns:a16="http://schemas.microsoft.com/office/drawing/2014/main" id="{5B8CEC6B-1647-1347-A931-675C009D6B8B}"/>
              </a:ext>
            </a:extLst>
          </p:cNvPr>
          <p:cNvSpPr>
            <a:spLocks noChangeArrowheads="1"/>
          </p:cNvSpPr>
          <p:nvPr/>
        </p:nvSpPr>
        <p:spPr bwMode="auto">
          <a:xfrm>
            <a:off x="15098" y="12618640"/>
            <a:ext cx="1123374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dirty="0">
                <a:solidFill>
                  <a:schemeClr val="tx1"/>
                </a:solidFill>
                <a:latin typeface="Calibri" panose="020F0502020204030204" pitchFamily="34" charset="0"/>
                <a:cs typeface="Open Sans" panose="020B0606030504020204" pitchFamily="34" charset="0"/>
              </a:rPr>
              <a:t>FILMS &amp; IMAGE SOURCES: </a:t>
            </a:r>
            <a:r>
              <a:rPr lang="en-US" altLang="en-US" i="1" dirty="0">
                <a:solidFill>
                  <a:schemeClr val="tx1"/>
                </a:solidFill>
                <a:latin typeface="Calibri" panose="020F0502020204030204" pitchFamily="34" charset="0"/>
                <a:cs typeface="Open Sans" panose="020B0606030504020204" pitchFamily="34" charset="0"/>
              </a:rPr>
              <a:t>THE AVENGERS </a:t>
            </a:r>
            <a:r>
              <a:rPr lang="en-US" altLang="en-US" dirty="0">
                <a:solidFill>
                  <a:schemeClr val="tx1"/>
                </a:solidFill>
                <a:latin typeface="Calibri" panose="020F0502020204030204" pitchFamily="34" charset="0"/>
                <a:cs typeface="Open Sans" panose="020B0606030504020204" pitchFamily="34" charset="0"/>
              </a:rPr>
              <a:t>(2012), </a:t>
            </a:r>
            <a:r>
              <a:rPr lang="en-US" altLang="en-US" dirty="0">
                <a:solidFill>
                  <a:srgbClr val="1F1F1F"/>
                </a:solidFill>
                <a:latin typeface="Calibri" panose="020F0502020204030204" pitchFamily="34" charset="0"/>
                <a:cs typeface="Open Sans" panose="020B0606030504020204" pitchFamily="34" charset="0"/>
                <a:hlinkClick r:id="rId3"/>
              </a:rPr>
              <a:t>https://www.premiumbeat.com/</a:t>
            </a:r>
            <a:r>
              <a:rPr lang="en-US" altLang="en-US" dirty="0">
                <a:solidFill>
                  <a:srgbClr val="1F1F1F"/>
                </a:solidFill>
                <a:latin typeface="Calibri" panose="020F0502020204030204" pitchFamily="34" charset="0"/>
                <a:cs typeface="Open Sans" panose="020B0606030504020204" pitchFamily="34" charset="0"/>
              </a:rPr>
              <a:t> </a:t>
            </a:r>
            <a:r>
              <a:rPr lang="en-US" altLang="en-US" dirty="0">
                <a:solidFill>
                  <a:schemeClr val="tx1"/>
                </a:solidFill>
                <a:latin typeface="Calibri" panose="020F0502020204030204" pitchFamily="34" charset="0"/>
                <a:cs typeface="Open Sans" panose="020B0606030504020204" pitchFamily="34" charset="0"/>
              </a:rPr>
              <a:t>| </a:t>
            </a:r>
            <a:r>
              <a:rPr lang="en-US" altLang="en-US" i="1" dirty="0">
                <a:solidFill>
                  <a:schemeClr val="tx1"/>
                </a:solidFill>
                <a:latin typeface="Calibri" panose="020F0502020204030204" pitchFamily="34" charset="0"/>
                <a:cs typeface="Open Sans" panose="020B0606030504020204" pitchFamily="34" charset="0"/>
              </a:rPr>
              <a:t>HOW TO TRAIN YOUR DRAGON 2 </a:t>
            </a:r>
            <a:r>
              <a:rPr lang="en-US" altLang="en-US" dirty="0">
                <a:solidFill>
                  <a:schemeClr val="tx1"/>
                </a:solidFill>
                <a:latin typeface="Calibri" panose="020F0502020204030204" pitchFamily="34" charset="0"/>
                <a:cs typeface="Open Sans" panose="020B0606030504020204" pitchFamily="34" charset="0"/>
              </a:rPr>
              <a:t>(2014) ,</a:t>
            </a:r>
            <a:r>
              <a:rPr lang="en-US" altLang="en-US" dirty="0">
                <a:solidFill>
                  <a:schemeClr val="tx1"/>
                </a:solidFill>
                <a:latin typeface="Calibri" panose="020F0502020204030204" pitchFamily="34" charset="0"/>
                <a:cs typeface="Open Sans" panose="020B0606030504020204" pitchFamily="34" charset="0"/>
                <a:hlinkClick r:id="rId4"/>
              </a:rPr>
              <a:t> </a:t>
            </a:r>
            <a:r>
              <a:rPr lang="en-US" altLang="en-US" dirty="0">
                <a:solidFill>
                  <a:srgbClr val="1F1F1F"/>
                </a:solidFill>
                <a:latin typeface="Calibri" panose="020F0502020204030204" pitchFamily="34" charset="0"/>
                <a:cs typeface="Open Sans" panose="020B0606030504020204" pitchFamily="34" charset="0"/>
                <a:hlinkClick r:id="rId4"/>
              </a:rPr>
              <a:t>https://www.iamag.co/</a:t>
            </a:r>
            <a:r>
              <a:rPr lang="en-US" altLang="en-US" dirty="0">
                <a:solidFill>
                  <a:srgbClr val="1F1F1F"/>
                </a:solidFill>
                <a:latin typeface="Calibri" panose="020F0502020204030204" pitchFamily="34" charset="0"/>
                <a:cs typeface="Open Sans" panose="020B0606030504020204" pitchFamily="34" charset="0"/>
              </a:rPr>
              <a:t> </a:t>
            </a:r>
            <a:r>
              <a:rPr lang="en-US" altLang="en-US" dirty="0">
                <a:solidFill>
                  <a:schemeClr val="tx1"/>
                </a:solidFill>
                <a:latin typeface="Calibri" panose="020F0502020204030204" pitchFamily="34" charset="0"/>
                <a:cs typeface="Open Sans" panose="020B0606030504020204" pitchFamily="34" charset="0"/>
              </a:rPr>
              <a:t>| </a:t>
            </a:r>
            <a:r>
              <a:rPr lang="en-US" altLang="en-US" i="1" dirty="0">
                <a:solidFill>
                  <a:schemeClr val="tx1"/>
                </a:solidFill>
                <a:latin typeface="Calibri" panose="020F0502020204030204" pitchFamily="34" charset="0"/>
                <a:cs typeface="Open Sans" panose="020B0606030504020204" pitchFamily="34" charset="0"/>
              </a:rPr>
              <a:t>THE LEGO MOVIE (2014), </a:t>
            </a:r>
            <a:r>
              <a:rPr lang="en-US" altLang="en-US" i="1" dirty="0">
                <a:solidFill>
                  <a:srgbClr val="1F1F1F"/>
                </a:solidFill>
                <a:latin typeface="Calibri" panose="020F0502020204030204" pitchFamily="34" charset="0"/>
                <a:cs typeface="Open Sans" panose="020B0606030504020204" pitchFamily="34" charset="0"/>
                <a:hlinkClick r:id="rId3"/>
              </a:rPr>
              <a:t>https://www.premiumbeat.com/</a:t>
            </a:r>
            <a:r>
              <a:rPr lang="en-US" altLang="en-US" i="1" dirty="0">
                <a:solidFill>
                  <a:srgbClr val="1F1F1F"/>
                </a:solidFill>
                <a:latin typeface="Calibri" panose="020F0502020204030204" pitchFamily="34" charset="0"/>
                <a:cs typeface="Open Sans" panose="020B0606030504020204" pitchFamily="34" charset="0"/>
              </a:rPr>
              <a:t> </a:t>
            </a:r>
            <a:r>
              <a:rPr lang="en-US" altLang="en-US" dirty="0">
                <a:solidFill>
                  <a:srgbClr val="1F1F1F"/>
                </a:solidFill>
                <a:latin typeface="Calibri" panose="020F0502020204030204" pitchFamily="34" charset="0"/>
                <a:cs typeface="Open Sans" panose="020B0606030504020204" pitchFamily="34" charset="0"/>
              </a:rPr>
              <a:t>|</a:t>
            </a:r>
            <a:r>
              <a:rPr lang="en-US" altLang="en-US" dirty="0">
                <a:solidFill>
                  <a:schemeClr val="tx1"/>
                </a:solidFill>
                <a:latin typeface="Calibri" panose="020F0502020204030204" pitchFamily="34" charset="0"/>
                <a:cs typeface="Open Sans" panose="020B0606030504020204" pitchFamily="34" charset="0"/>
              </a:rPr>
              <a:t> </a:t>
            </a:r>
            <a:r>
              <a:rPr lang="en-US" altLang="en-US" i="1" dirty="0">
                <a:solidFill>
                  <a:schemeClr val="tx1"/>
                </a:solidFill>
                <a:latin typeface="Calibri" panose="020F0502020204030204" pitchFamily="34" charset="0"/>
                <a:cs typeface="Open Sans" panose="020B0606030504020204" pitchFamily="34" charset="0"/>
              </a:rPr>
              <a:t>THOR: RAGNAROK </a:t>
            </a:r>
            <a:r>
              <a:rPr lang="en-US" altLang="en-US" dirty="0">
                <a:solidFill>
                  <a:schemeClr val="tx1"/>
                </a:solidFill>
                <a:latin typeface="Calibri" panose="020F0502020204030204" pitchFamily="34" charset="0"/>
                <a:cs typeface="Open Sans" panose="020B0606030504020204" pitchFamily="34" charset="0"/>
              </a:rPr>
              <a:t>(2017), </a:t>
            </a:r>
            <a:r>
              <a:rPr lang="en-US" altLang="en-US" dirty="0">
                <a:solidFill>
                  <a:srgbClr val="1F1F1F"/>
                </a:solidFill>
                <a:latin typeface="Calibri" panose="020F0502020204030204" pitchFamily="34" charset="0"/>
                <a:cs typeface="Open Sans" panose="020B0606030504020204" pitchFamily="34" charset="0"/>
                <a:hlinkClick r:id="rId5"/>
              </a:rPr>
              <a:t>http://www.artofvfx.com/</a:t>
            </a:r>
            <a:r>
              <a:rPr lang="en-US" altLang="en-US" dirty="0">
                <a:solidFill>
                  <a:srgbClr val="1F1F1F"/>
                </a:solidFill>
                <a:latin typeface="Calibri" panose="020F0502020204030204" pitchFamily="34" charset="0"/>
                <a:cs typeface="Open Sans" panose="020B0606030504020204" pitchFamily="34" charset="0"/>
              </a:rPr>
              <a:t> </a:t>
            </a:r>
            <a:r>
              <a:rPr lang="en-US" altLang="en-US" dirty="0">
                <a:solidFill>
                  <a:schemeClr val="tx1"/>
                </a:solidFill>
                <a:latin typeface="Calibri" panose="020F0502020204030204" pitchFamily="34" charset="0"/>
                <a:cs typeface="Open Sans" panose="020B0606030504020204" pitchFamily="34" charset="0"/>
              </a:rPr>
              <a:t>| FILE # 82230551, </a:t>
            </a:r>
            <a:r>
              <a:rPr lang="en-US" altLang="en-US" dirty="0">
                <a:solidFill>
                  <a:srgbClr val="1F1F1F"/>
                </a:solidFill>
                <a:latin typeface="Calibri" panose="020F0502020204030204" pitchFamily="34" charset="0"/>
                <a:cs typeface="Open Sans" panose="020B0606030504020204" pitchFamily="34" charset="0"/>
                <a:hlinkClick r:id="rId6"/>
              </a:rPr>
              <a:t>https://stock.adobe.com/</a:t>
            </a:r>
            <a:r>
              <a:rPr lang="en-US" altLang="en-US" dirty="0">
                <a:solidFill>
                  <a:srgbClr val="1F1F1F"/>
                </a:solidFill>
                <a:latin typeface="Calibri" panose="020F0502020204030204" pitchFamily="34" charset="0"/>
                <a:cs typeface="Open Sans" panose="020B0606030504020204" pitchFamily="34" charset="0"/>
              </a:rPr>
              <a:t> </a:t>
            </a:r>
          </a:p>
        </p:txBody>
      </p:sp>
      <p:pic>
        <p:nvPicPr>
          <p:cNvPr id="25" name="Picture Placeholder 2">
            <a:extLst>
              <a:ext uri="{FF2B5EF4-FFF2-40B4-BE49-F238E27FC236}">
                <a16:creationId xmlns:a16="http://schemas.microsoft.com/office/drawing/2014/main" id="{46A415C0-E18E-384D-9236-FDEB2090BC4C}"/>
              </a:ext>
            </a:extLst>
          </p:cNvPr>
          <p:cNvPicPr>
            <a:picLocks/>
          </p:cNvPicPr>
          <p:nvPr/>
        </p:nvPicPr>
        <p:blipFill>
          <a:blip r:embed="rId7"/>
          <a:stretch>
            <a:fillRect/>
          </a:stretch>
        </p:blipFill>
        <p:spPr bwMode="auto">
          <a:xfrm>
            <a:off x="274" y="1098551"/>
            <a:ext cx="11015451" cy="11523662"/>
          </a:xfrm>
          <a:prstGeom prst="rect">
            <a:avLst/>
          </a:prstGeom>
          <a:solidFill>
            <a:schemeClr val="accent1"/>
          </a:solidFill>
          <a:ln>
            <a:noFill/>
          </a:ln>
          <a:effectLst/>
          <a:extLs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a:extLst>
        </p:spPr>
      </p:pic>
      <p:sp>
        <p:nvSpPr>
          <p:cNvPr id="11" name="Rectangle 1">
            <a:extLst>
              <a:ext uri="{FF2B5EF4-FFF2-40B4-BE49-F238E27FC236}">
                <a16:creationId xmlns:a16="http://schemas.microsoft.com/office/drawing/2014/main" id="{A0B3F587-B959-5F43-B7B3-F8A463DD1272}"/>
              </a:ext>
            </a:extLst>
          </p:cNvPr>
          <p:cNvSpPr>
            <a:spLocks noChangeArrowheads="1"/>
          </p:cNvSpPr>
          <p:nvPr/>
        </p:nvSpPr>
        <p:spPr bwMode="auto">
          <a:xfrm>
            <a:off x="12119992" y="13018153"/>
            <a:ext cx="1189530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a:defRPr/>
            </a:pPr>
            <a:r>
              <a:rPr lang="en-US" altLang="x-none" b="1" spc="600" dirty="0">
                <a:solidFill>
                  <a:schemeClr val="accent2"/>
                </a:solidFill>
                <a:latin typeface="Calibri" panose="020F0502020204030204" pitchFamily="34" charset="0"/>
                <a:ea typeface="Montserrat Semi" charset="0"/>
                <a:cs typeface="Montserrat Semi" charset="0"/>
                <a:sym typeface="Poppins Medium" charset="0"/>
              </a:rPr>
              <a:t>NTTW3</a:t>
            </a:r>
            <a:r>
              <a:rPr lang="en-US" altLang="x-none" spc="600" dirty="0">
                <a:solidFill>
                  <a:srgbClr val="1F1F1F"/>
                </a:solidFill>
                <a:latin typeface="Calibri" panose="020F0502020204030204" pitchFamily="34" charset="0"/>
                <a:ea typeface="Montserrat Semi" charset="0"/>
                <a:cs typeface="Montserrat Semi" charset="0"/>
                <a:sym typeface="Poppins Medium" charset="0"/>
              </a:rPr>
              <a:t> </a:t>
            </a:r>
            <a:r>
              <a:rPr lang="en-US" altLang="x-none" spc="600" dirty="0">
                <a:solidFill>
                  <a:schemeClr val="tx1"/>
                </a:solidFill>
                <a:latin typeface="Calibri" panose="020F0502020204030204" pitchFamily="34" charset="0"/>
                <a:ea typeface="Montserrat Semi" charset="0"/>
                <a:cs typeface="Montserrat Semi" charset="0"/>
                <a:sym typeface="Poppins Medium" charset="0"/>
              </a:rPr>
              <a:t>LIGHTNING TALK | 25 OCTOBER 2018 | EVANTHIA SAMARAS</a:t>
            </a:r>
            <a:endParaRPr lang="x-none" altLang="x-none" spc="600" dirty="0">
              <a:solidFill>
                <a:schemeClr val="tx1"/>
              </a:solidFill>
              <a:latin typeface="Calibri" panose="020F0502020204030204" pitchFamily="34" charset="0"/>
              <a:ea typeface="Montserrat Semi" charset="0"/>
              <a:cs typeface="Montserrat Semi" charset="0"/>
              <a:sym typeface="Poppins Medium" charset="0"/>
            </a:endParaRPr>
          </a:p>
        </p:txBody>
      </p:sp>
    </p:spTree>
    <p:extLst>
      <p:ext uri="{BB962C8B-B14F-4D97-AF65-F5344CB8AC3E}">
        <p14:creationId xmlns:p14="http://schemas.microsoft.com/office/powerpoint/2010/main" val="3327312698"/>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3">
            <a:extLst>
              <a:ext uri="{FF2B5EF4-FFF2-40B4-BE49-F238E27FC236}">
                <a16:creationId xmlns:a16="http://schemas.microsoft.com/office/drawing/2014/main" id="{007D5A8D-239E-8243-A9E6-7121CB72F793}"/>
              </a:ext>
            </a:extLst>
          </p:cNvPr>
          <p:cNvSpPr txBox="1">
            <a:spLocks/>
          </p:cNvSpPr>
          <p:nvPr/>
        </p:nvSpPr>
        <p:spPr bwMode="auto">
          <a:xfrm>
            <a:off x="2023542" y="1961456"/>
            <a:ext cx="10106093" cy="31480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b="1" dirty="0">
                <a:solidFill>
                  <a:schemeClr val="tx1"/>
                </a:solidFill>
                <a:latin typeface="Montserrat Semi"/>
                <a:ea typeface="Montserrat Semi" charset="0"/>
                <a:cs typeface="Montserrat Semi" charset="0"/>
                <a:sym typeface="Poppins Medium" charset="0"/>
              </a:rPr>
              <a:t>RESEARCH</a:t>
            </a:r>
            <a:r>
              <a:rPr lang="en-US" altLang="x-none" sz="10000" b="1" dirty="0">
                <a:solidFill>
                  <a:schemeClr val="bg1"/>
                </a:solidFill>
                <a:latin typeface="Montserrat Semi"/>
                <a:ea typeface="Montserrat Semi" charset="0"/>
                <a:cs typeface="Montserrat Semi" charset="0"/>
                <a:sym typeface="Poppins Medium" charset="0"/>
              </a:rPr>
              <a:t> </a:t>
            </a:r>
            <a:r>
              <a:rPr lang="en-US" altLang="x-none" sz="10000" b="1" dirty="0">
                <a:solidFill>
                  <a:schemeClr val="accent2"/>
                </a:solidFill>
                <a:latin typeface="Montserrat Semi"/>
                <a:ea typeface="Montserrat Semi" charset="0"/>
                <a:cs typeface="Montserrat Semi" charset="0"/>
                <a:sym typeface="Poppins Medium" charset="0"/>
              </a:rPr>
              <a:t>OBJECTIVES</a:t>
            </a:r>
            <a:endParaRPr lang="x-none" altLang="x-none" sz="10000" b="1" dirty="0">
              <a:solidFill>
                <a:schemeClr val="accent2"/>
              </a:solidFill>
              <a:latin typeface="Montserrat Semi"/>
              <a:ea typeface="Montserrat Semi" charset="0"/>
              <a:cs typeface="Montserrat Semi" charset="0"/>
              <a:sym typeface="Poppins Medium" charset="0"/>
            </a:endParaRPr>
          </a:p>
        </p:txBody>
      </p:sp>
      <p:sp>
        <p:nvSpPr>
          <p:cNvPr id="5" name="Rectangle 10">
            <a:extLst>
              <a:ext uri="{FF2B5EF4-FFF2-40B4-BE49-F238E27FC236}">
                <a16:creationId xmlns:a16="http://schemas.microsoft.com/office/drawing/2014/main" id="{D02031BA-BEB2-D243-955C-845615BE1C85}"/>
              </a:ext>
            </a:extLst>
          </p:cNvPr>
          <p:cNvSpPr>
            <a:spLocks noChangeArrowheads="1"/>
          </p:cNvSpPr>
          <p:nvPr/>
        </p:nvSpPr>
        <p:spPr bwMode="auto">
          <a:xfrm>
            <a:off x="2057053" y="7619043"/>
            <a:ext cx="4734347" cy="3554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en-US" sz="3000" dirty="0">
                <a:solidFill>
                  <a:schemeClr val="tx1"/>
                </a:solidFill>
                <a:latin typeface="Calibri" panose="020F0502020204030204" pitchFamily="34" charset="0"/>
                <a:cs typeface="Open Sans" panose="020B0606030504020204" pitchFamily="34" charset="0"/>
              </a:rPr>
              <a:t>Identify records that have historical and/or cultural value and which warrant ongoing retention and preservation as archives.</a:t>
            </a:r>
          </a:p>
        </p:txBody>
      </p:sp>
      <p:sp>
        <p:nvSpPr>
          <p:cNvPr id="6" name="Rectangle 10">
            <a:extLst>
              <a:ext uri="{FF2B5EF4-FFF2-40B4-BE49-F238E27FC236}">
                <a16:creationId xmlns:a16="http://schemas.microsoft.com/office/drawing/2014/main" id="{DF87E14D-02A3-C045-8A52-69B54B6C755C}"/>
              </a:ext>
            </a:extLst>
          </p:cNvPr>
          <p:cNvSpPr>
            <a:spLocks noChangeArrowheads="1"/>
          </p:cNvSpPr>
          <p:nvPr/>
        </p:nvSpPr>
        <p:spPr bwMode="auto">
          <a:xfrm>
            <a:off x="9780916" y="7619043"/>
            <a:ext cx="5075380" cy="4247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en-US" sz="3000" dirty="0">
                <a:solidFill>
                  <a:schemeClr val="tx1"/>
                </a:solidFill>
                <a:latin typeface="Calibri" panose="020F0502020204030204" pitchFamily="34" charset="0"/>
                <a:cs typeface="Open Sans" panose="020B0606030504020204" pitchFamily="34" charset="0"/>
              </a:rPr>
              <a:t>Determine which archival and metadata standards and models could be applied (or created) to arrange and describe archived VFX industry records.</a:t>
            </a:r>
          </a:p>
        </p:txBody>
      </p:sp>
      <p:sp>
        <p:nvSpPr>
          <p:cNvPr id="7" name="Text Box 3">
            <a:extLst>
              <a:ext uri="{FF2B5EF4-FFF2-40B4-BE49-F238E27FC236}">
                <a16:creationId xmlns:a16="http://schemas.microsoft.com/office/drawing/2014/main" id="{BBA39B1B-FE9A-254D-A9FA-724874E2A1B7}"/>
              </a:ext>
            </a:extLst>
          </p:cNvPr>
          <p:cNvSpPr txBox="1">
            <a:spLocks/>
          </p:cNvSpPr>
          <p:nvPr/>
        </p:nvSpPr>
        <p:spPr bwMode="auto">
          <a:xfrm>
            <a:off x="2046114" y="5996867"/>
            <a:ext cx="2888456" cy="162217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dirty="0">
                <a:solidFill>
                  <a:schemeClr val="accent1"/>
                </a:solidFill>
                <a:latin typeface="Montserrat Semi"/>
                <a:ea typeface="Montserrat Semi" charset="0"/>
                <a:cs typeface="Montserrat Semi" charset="0"/>
                <a:sym typeface="Poppins Medium" charset="0"/>
              </a:rPr>
              <a:t>01</a:t>
            </a:r>
            <a:endParaRPr lang="x-none" altLang="x-none" sz="10000" dirty="0">
              <a:solidFill>
                <a:schemeClr val="accent1"/>
              </a:solidFill>
              <a:latin typeface="Montserrat Semi"/>
              <a:ea typeface="Montserrat Semi" charset="0"/>
              <a:cs typeface="Montserrat Semi" charset="0"/>
              <a:sym typeface="Poppins Medium" charset="0"/>
            </a:endParaRPr>
          </a:p>
        </p:txBody>
      </p:sp>
      <p:sp>
        <p:nvSpPr>
          <p:cNvPr id="9" name="Text Box 3">
            <a:extLst>
              <a:ext uri="{FF2B5EF4-FFF2-40B4-BE49-F238E27FC236}">
                <a16:creationId xmlns:a16="http://schemas.microsoft.com/office/drawing/2014/main" id="{F8A2807E-1380-1B4C-AE2C-6AA44E04C78E}"/>
              </a:ext>
            </a:extLst>
          </p:cNvPr>
          <p:cNvSpPr txBox="1">
            <a:spLocks/>
          </p:cNvSpPr>
          <p:nvPr/>
        </p:nvSpPr>
        <p:spPr bwMode="auto">
          <a:xfrm>
            <a:off x="9743728" y="5996867"/>
            <a:ext cx="2888456" cy="162217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dirty="0">
                <a:solidFill>
                  <a:schemeClr val="accent1"/>
                </a:solidFill>
                <a:latin typeface="Montserrat Semi"/>
                <a:ea typeface="Montserrat Semi" charset="0"/>
                <a:cs typeface="Montserrat Semi" charset="0"/>
                <a:sym typeface="Poppins Medium" charset="0"/>
              </a:rPr>
              <a:t>02</a:t>
            </a:r>
            <a:endParaRPr lang="x-none" altLang="x-none" sz="10000" dirty="0">
              <a:solidFill>
                <a:schemeClr val="accent1"/>
              </a:solidFill>
              <a:latin typeface="Montserrat Semi"/>
              <a:ea typeface="Montserrat Semi" charset="0"/>
              <a:cs typeface="Montserrat Semi" charset="0"/>
              <a:sym typeface="Poppins Medium" charset="0"/>
            </a:endParaRPr>
          </a:p>
        </p:txBody>
      </p:sp>
      <p:sp>
        <p:nvSpPr>
          <p:cNvPr id="10" name="Rectangle 10">
            <a:extLst>
              <a:ext uri="{FF2B5EF4-FFF2-40B4-BE49-F238E27FC236}">
                <a16:creationId xmlns:a16="http://schemas.microsoft.com/office/drawing/2014/main" id="{16AC6396-C3B5-FD4F-A07F-8C4DC164A1CB}"/>
              </a:ext>
            </a:extLst>
          </p:cNvPr>
          <p:cNvSpPr>
            <a:spLocks noChangeArrowheads="1"/>
          </p:cNvSpPr>
          <p:nvPr/>
        </p:nvSpPr>
        <p:spPr bwMode="auto">
          <a:xfrm>
            <a:off x="17376576" y="7619043"/>
            <a:ext cx="5040560" cy="4247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en-US" altLang="en-US" sz="3000" dirty="0">
                <a:solidFill>
                  <a:schemeClr val="tx1"/>
                </a:solidFill>
                <a:latin typeface="Calibri" panose="020F0502020204030204" pitchFamily="34" charset="0"/>
                <a:cs typeface="Open Sans" panose="020B0606030504020204" pitchFamily="34" charset="0"/>
              </a:rPr>
              <a:t>Co-develop an industry resource that outlines archival concepts and recommended approaches to support archiving practice in the film VFX industry.</a:t>
            </a:r>
          </a:p>
        </p:txBody>
      </p:sp>
      <p:sp>
        <p:nvSpPr>
          <p:cNvPr id="11" name="Text Box 3">
            <a:extLst>
              <a:ext uri="{FF2B5EF4-FFF2-40B4-BE49-F238E27FC236}">
                <a16:creationId xmlns:a16="http://schemas.microsoft.com/office/drawing/2014/main" id="{5A3E6797-E968-F646-B014-8853618D92A9}"/>
              </a:ext>
            </a:extLst>
          </p:cNvPr>
          <p:cNvSpPr txBox="1">
            <a:spLocks/>
          </p:cNvSpPr>
          <p:nvPr/>
        </p:nvSpPr>
        <p:spPr bwMode="auto">
          <a:xfrm>
            <a:off x="17339388" y="5996867"/>
            <a:ext cx="2888456" cy="162217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dirty="0">
                <a:solidFill>
                  <a:schemeClr val="accent1"/>
                </a:solidFill>
                <a:latin typeface="Montserrat Semi"/>
                <a:ea typeface="Montserrat Semi" charset="0"/>
                <a:cs typeface="Montserrat Semi" charset="0"/>
                <a:sym typeface="Poppins Medium" charset="0"/>
              </a:rPr>
              <a:t>03</a:t>
            </a:r>
            <a:endParaRPr lang="x-none" altLang="x-none" sz="10000" dirty="0">
              <a:solidFill>
                <a:schemeClr val="accent1"/>
              </a:solidFill>
              <a:latin typeface="Montserrat Semi"/>
              <a:ea typeface="Montserrat Semi" charset="0"/>
              <a:cs typeface="Montserrat Semi" charset="0"/>
              <a:sym typeface="Poppins Medium" charset="0"/>
            </a:endParaRPr>
          </a:p>
        </p:txBody>
      </p:sp>
      <p:sp>
        <p:nvSpPr>
          <p:cNvPr id="13" name="Rectangle 1">
            <a:extLst>
              <a:ext uri="{FF2B5EF4-FFF2-40B4-BE49-F238E27FC236}">
                <a16:creationId xmlns:a16="http://schemas.microsoft.com/office/drawing/2014/main" id="{7B923E07-F953-6E49-A049-3EDF15B1D806}"/>
              </a:ext>
            </a:extLst>
          </p:cNvPr>
          <p:cNvSpPr>
            <a:spLocks noChangeArrowheads="1"/>
          </p:cNvSpPr>
          <p:nvPr/>
        </p:nvSpPr>
        <p:spPr bwMode="auto">
          <a:xfrm>
            <a:off x="12119992" y="13018153"/>
            <a:ext cx="1189530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a:defRPr/>
            </a:pPr>
            <a:r>
              <a:rPr lang="en-US" altLang="x-none" b="1" spc="600" dirty="0">
                <a:solidFill>
                  <a:schemeClr val="accent2"/>
                </a:solidFill>
                <a:latin typeface="Calibri" panose="020F0502020204030204" pitchFamily="34" charset="0"/>
                <a:ea typeface="Montserrat Semi" charset="0"/>
                <a:cs typeface="Montserrat Semi" charset="0"/>
                <a:sym typeface="Poppins Medium" charset="0"/>
              </a:rPr>
              <a:t>NTTW3</a:t>
            </a:r>
            <a:r>
              <a:rPr lang="en-US" altLang="x-none" spc="600" dirty="0">
                <a:solidFill>
                  <a:srgbClr val="1F1F1F"/>
                </a:solidFill>
                <a:latin typeface="Calibri" panose="020F0502020204030204" pitchFamily="34" charset="0"/>
                <a:ea typeface="Montserrat Semi" charset="0"/>
                <a:cs typeface="Montserrat Semi" charset="0"/>
                <a:sym typeface="Poppins Medium" charset="0"/>
              </a:rPr>
              <a:t> </a:t>
            </a:r>
            <a:r>
              <a:rPr lang="en-US" altLang="x-none" spc="600" dirty="0">
                <a:solidFill>
                  <a:schemeClr val="tx1"/>
                </a:solidFill>
                <a:latin typeface="Calibri" panose="020F0502020204030204" pitchFamily="34" charset="0"/>
                <a:ea typeface="Montserrat Semi" charset="0"/>
                <a:cs typeface="Montserrat Semi" charset="0"/>
                <a:sym typeface="Poppins Medium" charset="0"/>
              </a:rPr>
              <a:t>LIGHTNING TALK | 25 OCTOBER 2018 | EVANTHIA SAMARAS</a:t>
            </a:r>
            <a:endParaRPr lang="x-none" altLang="x-none" spc="600" dirty="0">
              <a:solidFill>
                <a:schemeClr val="tx1"/>
              </a:solidFill>
              <a:latin typeface="Calibri" panose="020F0502020204030204" pitchFamily="34" charset="0"/>
              <a:ea typeface="Montserrat Semi" charset="0"/>
              <a:cs typeface="Montserrat Semi" charset="0"/>
              <a:sym typeface="Poppins Medium" charset="0"/>
            </a:endParaRPr>
          </a:p>
        </p:txBody>
      </p:sp>
    </p:spTree>
    <p:extLst>
      <p:ext uri="{BB962C8B-B14F-4D97-AF65-F5344CB8AC3E}">
        <p14:creationId xmlns:p14="http://schemas.microsoft.com/office/powerpoint/2010/main" val="1055856269"/>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3">
            <a:extLst>
              <a:ext uri="{FF2B5EF4-FFF2-40B4-BE49-F238E27FC236}">
                <a16:creationId xmlns:a16="http://schemas.microsoft.com/office/drawing/2014/main" id="{007D5A8D-239E-8243-A9E6-7121CB72F793}"/>
              </a:ext>
            </a:extLst>
          </p:cNvPr>
          <p:cNvSpPr txBox="1">
            <a:spLocks/>
          </p:cNvSpPr>
          <p:nvPr/>
        </p:nvSpPr>
        <p:spPr bwMode="auto">
          <a:xfrm>
            <a:off x="2023542" y="2321496"/>
            <a:ext cx="19241466" cy="31480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b="1" dirty="0">
                <a:solidFill>
                  <a:schemeClr val="tx1"/>
                </a:solidFill>
                <a:latin typeface="Montserrat Semi"/>
                <a:ea typeface="Montserrat Semi" charset="0"/>
                <a:cs typeface="Montserrat Semi" charset="0"/>
                <a:sym typeface="Poppins Medium" charset="0"/>
              </a:rPr>
              <a:t>WHY ARCHIVE </a:t>
            </a:r>
            <a:r>
              <a:rPr lang="en-US" altLang="x-none" sz="10000" b="1" dirty="0">
                <a:solidFill>
                  <a:schemeClr val="accent2"/>
                </a:solidFill>
                <a:latin typeface="Montserrat Semi"/>
                <a:ea typeface="Montserrat Semi" charset="0"/>
                <a:cs typeface="Montserrat Semi" charset="0"/>
                <a:sym typeface="Poppins Medium" charset="0"/>
              </a:rPr>
              <a:t>VFX RECORDS?</a:t>
            </a:r>
            <a:endParaRPr lang="x-none" altLang="x-none" sz="10000" b="1" dirty="0">
              <a:solidFill>
                <a:schemeClr val="accent2"/>
              </a:solidFill>
              <a:latin typeface="Montserrat Semi"/>
              <a:ea typeface="Montserrat Semi" charset="0"/>
              <a:cs typeface="Montserrat Semi" charset="0"/>
              <a:sym typeface="Poppins Medium" charset="0"/>
            </a:endParaRPr>
          </a:p>
        </p:txBody>
      </p:sp>
      <p:sp>
        <p:nvSpPr>
          <p:cNvPr id="5" name="Rectangle 10">
            <a:extLst>
              <a:ext uri="{FF2B5EF4-FFF2-40B4-BE49-F238E27FC236}">
                <a16:creationId xmlns:a16="http://schemas.microsoft.com/office/drawing/2014/main" id="{D02031BA-BEB2-D243-955C-845615BE1C85}"/>
              </a:ext>
            </a:extLst>
          </p:cNvPr>
          <p:cNvSpPr>
            <a:spLocks noChangeArrowheads="1"/>
          </p:cNvSpPr>
          <p:nvPr/>
        </p:nvSpPr>
        <p:spPr bwMode="auto">
          <a:xfrm>
            <a:off x="2057053" y="7979083"/>
            <a:ext cx="4734347" cy="4141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80000"/>
              </a:lnSpc>
            </a:pPr>
            <a:r>
              <a:rPr lang="en-US" altLang="en-US" sz="3000" dirty="0">
                <a:solidFill>
                  <a:schemeClr val="tx1"/>
                </a:solidFill>
                <a:latin typeface="Calibri" panose="020F0502020204030204" pitchFamily="34" charset="0"/>
                <a:cs typeface="Open Sans" panose="020B0606030504020204" pitchFamily="34" charset="0"/>
              </a:rPr>
              <a:t>Ensures first-hand evidence about the </a:t>
            </a:r>
            <a:r>
              <a:rPr lang="en-US" altLang="en-US" sz="3000" i="1" dirty="0">
                <a:solidFill>
                  <a:schemeClr val="tx1"/>
                </a:solidFill>
                <a:latin typeface="Calibri" panose="020F0502020204030204" pitchFamily="34" charset="0"/>
                <a:cs typeface="Open Sans" panose="020B0606030504020204" pitchFamily="34" charset="0"/>
              </a:rPr>
              <a:t>how</a:t>
            </a:r>
            <a:r>
              <a:rPr lang="en-US" altLang="en-US" sz="3000" dirty="0">
                <a:solidFill>
                  <a:schemeClr val="tx1"/>
                </a:solidFill>
                <a:latin typeface="Calibri" panose="020F0502020204030204" pitchFamily="34" charset="0"/>
                <a:cs typeface="Open Sans" panose="020B0606030504020204" pitchFamily="34" charset="0"/>
              </a:rPr>
              <a:t>, </a:t>
            </a:r>
            <a:r>
              <a:rPr lang="en-US" altLang="en-US" sz="3000" i="1" dirty="0">
                <a:solidFill>
                  <a:schemeClr val="tx1"/>
                </a:solidFill>
                <a:latin typeface="Calibri" panose="020F0502020204030204" pitchFamily="34" charset="0"/>
                <a:cs typeface="Open Sans" panose="020B0606030504020204" pitchFamily="34" charset="0"/>
              </a:rPr>
              <a:t>why</a:t>
            </a:r>
            <a:r>
              <a:rPr lang="en-US" altLang="en-US" sz="3000" dirty="0">
                <a:solidFill>
                  <a:schemeClr val="tx1"/>
                </a:solidFill>
                <a:latin typeface="Calibri" panose="020F0502020204030204" pitchFamily="34" charset="0"/>
                <a:cs typeface="Open Sans" panose="020B0606030504020204" pitchFamily="34" charset="0"/>
              </a:rPr>
              <a:t> and </a:t>
            </a:r>
            <a:r>
              <a:rPr lang="en-US" altLang="en-US" sz="3000" i="1" dirty="0">
                <a:solidFill>
                  <a:schemeClr val="tx1"/>
                </a:solidFill>
                <a:latin typeface="Calibri" panose="020F0502020204030204" pitchFamily="34" charset="0"/>
                <a:cs typeface="Open Sans" panose="020B0606030504020204" pitchFamily="34" charset="0"/>
              </a:rPr>
              <a:t>who</a:t>
            </a:r>
            <a:r>
              <a:rPr lang="en-US" altLang="en-US" sz="3000" dirty="0">
                <a:solidFill>
                  <a:schemeClr val="tx1"/>
                </a:solidFill>
                <a:latin typeface="Calibri" panose="020F0502020204030204" pitchFamily="34" charset="0"/>
                <a:cs typeface="Open Sans" panose="020B0606030504020204" pitchFamily="34" charset="0"/>
              </a:rPr>
              <a:t> of various film projects is preserved and accessible over time.</a:t>
            </a:r>
          </a:p>
        </p:txBody>
      </p:sp>
      <p:sp>
        <p:nvSpPr>
          <p:cNvPr id="6" name="Rectangle 10">
            <a:extLst>
              <a:ext uri="{FF2B5EF4-FFF2-40B4-BE49-F238E27FC236}">
                <a16:creationId xmlns:a16="http://schemas.microsoft.com/office/drawing/2014/main" id="{DF87E14D-02A3-C045-8A52-69B54B6C755C}"/>
              </a:ext>
            </a:extLst>
          </p:cNvPr>
          <p:cNvSpPr>
            <a:spLocks noChangeArrowheads="1"/>
          </p:cNvSpPr>
          <p:nvPr/>
        </p:nvSpPr>
        <p:spPr bwMode="auto">
          <a:xfrm>
            <a:off x="9123902" y="7979083"/>
            <a:ext cx="4783137"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80000"/>
              </a:lnSpc>
            </a:pPr>
            <a:r>
              <a:rPr lang="en-US" altLang="en-US" sz="3000" dirty="0">
                <a:solidFill>
                  <a:schemeClr val="tx1"/>
                </a:solidFill>
                <a:latin typeface="Calibri" panose="020F0502020204030204" pitchFamily="34" charset="0"/>
                <a:cs typeface="Open Sans" panose="020B0606030504020204" pitchFamily="34" charset="0"/>
              </a:rPr>
              <a:t>Provides valuable knowledge to support current and future VFX productions and process.</a:t>
            </a:r>
          </a:p>
        </p:txBody>
      </p:sp>
      <p:sp>
        <p:nvSpPr>
          <p:cNvPr id="10" name="Rectangle 10">
            <a:extLst>
              <a:ext uri="{FF2B5EF4-FFF2-40B4-BE49-F238E27FC236}">
                <a16:creationId xmlns:a16="http://schemas.microsoft.com/office/drawing/2014/main" id="{16AC6396-C3B5-FD4F-A07F-8C4DC164A1CB}"/>
              </a:ext>
            </a:extLst>
          </p:cNvPr>
          <p:cNvSpPr>
            <a:spLocks noChangeArrowheads="1"/>
          </p:cNvSpPr>
          <p:nvPr/>
        </p:nvSpPr>
        <p:spPr bwMode="auto">
          <a:xfrm>
            <a:off x="16239542" y="7979083"/>
            <a:ext cx="5920172"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80000"/>
              </a:lnSpc>
            </a:pPr>
            <a:r>
              <a:rPr lang="en-US" altLang="en-US" sz="3000" dirty="0">
                <a:solidFill>
                  <a:schemeClr val="tx1"/>
                </a:solidFill>
                <a:latin typeface="Calibri" panose="020F0502020204030204" pitchFamily="34" charset="0"/>
                <a:cs typeface="Open Sans" panose="020B0606030504020204" pitchFamily="34" charset="0"/>
              </a:rPr>
              <a:t>Offers historical and cultural insights into general filmmaking, visual storytelling, technical production and digital design practices.</a:t>
            </a:r>
          </a:p>
        </p:txBody>
      </p:sp>
      <p:grpSp>
        <p:nvGrpSpPr>
          <p:cNvPr id="2" name="Group 1"/>
          <p:cNvGrpSpPr/>
          <p:nvPr/>
        </p:nvGrpSpPr>
        <p:grpSpPr>
          <a:xfrm>
            <a:off x="2191662" y="6565387"/>
            <a:ext cx="914400" cy="914400"/>
            <a:chOff x="6911838" y="6364251"/>
            <a:chExt cx="914400" cy="914400"/>
          </a:xfrm>
        </p:grpSpPr>
        <p:sp>
          <p:nvSpPr>
            <p:cNvPr id="13" name="Прямоугольник 10">
              <a:extLst>
                <a:ext uri="{FF2B5EF4-FFF2-40B4-BE49-F238E27FC236}">
                  <a16:creationId xmlns:a16="http://schemas.microsoft.com/office/drawing/2014/main" id="{B22394A0-5EFE-4B4A-82EF-E0F8BDC6457E}"/>
                </a:ext>
              </a:extLst>
            </p:cNvPr>
            <p:cNvSpPr/>
            <p:nvPr/>
          </p:nvSpPr>
          <p:spPr bwMode="auto">
            <a:xfrm>
              <a:off x="6949303" y="6591929"/>
              <a:ext cx="576064" cy="576064"/>
            </a:xfrm>
            <a:prstGeom prst="rect">
              <a:avLst/>
            </a:prstGeom>
            <a:solidFill>
              <a:schemeClr val="accent1">
                <a:lumMod val="10000"/>
              </a:schemeClr>
            </a:solidFill>
            <a:ln w="101600" cap="flat" cmpd="sng" algn="ctr">
              <a:solidFill>
                <a:schemeClr val="accent2"/>
              </a:solid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pic>
          <p:nvPicPr>
            <p:cNvPr id="12" name="Graphic 25" descr="Checkmark">
              <a:extLst>
                <a:ext uri="{FF2B5EF4-FFF2-40B4-BE49-F238E27FC236}">
                  <a16:creationId xmlns:a16="http://schemas.microsoft.com/office/drawing/2014/main" id="{098B358C-4687-E64A-A820-08D9A220DB77}"/>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rot="21240038">
              <a:off x="6911838" y="6364251"/>
              <a:ext cx="914400" cy="914400"/>
            </a:xfrm>
            <a:prstGeom prst="rect">
              <a:avLst/>
            </a:prstGeom>
          </p:spPr>
        </p:pic>
      </p:grpSp>
      <p:grpSp>
        <p:nvGrpSpPr>
          <p:cNvPr id="21" name="Group 20"/>
          <p:cNvGrpSpPr/>
          <p:nvPr/>
        </p:nvGrpSpPr>
        <p:grpSpPr>
          <a:xfrm>
            <a:off x="9161657" y="6610669"/>
            <a:ext cx="914400" cy="914400"/>
            <a:chOff x="6911838" y="6364251"/>
            <a:chExt cx="914400" cy="914400"/>
          </a:xfrm>
        </p:grpSpPr>
        <p:sp>
          <p:nvSpPr>
            <p:cNvPr id="22" name="Прямоугольник 10">
              <a:extLst>
                <a:ext uri="{FF2B5EF4-FFF2-40B4-BE49-F238E27FC236}">
                  <a16:creationId xmlns:a16="http://schemas.microsoft.com/office/drawing/2014/main" id="{B22394A0-5EFE-4B4A-82EF-E0F8BDC6457E}"/>
                </a:ext>
              </a:extLst>
            </p:cNvPr>
            <p:cNvSpPr/>
            <p:nvPr/>
          </p:nvSpPr>
          <p:spPr bwMode="auto">
            <a:xfrm>
              <a:off x="6949303" y="6591929"/>
              <a:ext cx="576064" cy="576064"/>
            </a:xfrm>
            <a:prstGeom prst="rect">
              <a:avLst/>
            </a:prstGeom>
            <a:solidFill>
              <a:schemeClr val="accent1">
                <a:lumMod val="10000"/>
              </a:schemeClr>
            </a:solidFill>
            <a:ln w="101600" cap="flat" cmpd="sng" algn="ctr">
              <a:solidFill>
                <a:schemeClr val="accent2"/>
              </a:solid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pic>
          <p:nvPicPr>
            <p:cNvPr id="23" name="Graphic 25" descr="Checkmark">
              <a:extLst>
                <a:ext uri="{FF2B5EF4-FFF2-40B4-BE49-F238E27FC236}">
                  <a16:creationId xmlns:a16="http://schemas.microsoft.com/office/drawing/2014/main" id="{098B358C-4687-E64A-A820-08D9A220DB77}"/>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rot="21240038">
              <a:off x="6911838" y="6364251"/>
              <a:ext cx="914400" cy="914400"/>
            </a:xfrm>
            <a:prstGeom prst="rect">
              <a:avLst/>
            </a:prstGeom>
          </p:spPr>
        </p:pic>
      </p:grpSp>
      <p:grpSp>
        <p:nvGrpSpPr>
          <p:cNvPr id="24" name="Group 23"/>
          <p:cNvGrpSpPr/>
          <p:nvPr/>
        </p:nvGrpSpPr>
        <p:grpSpPr>
          <a:xfrm>
            <a:off x="16239542" y="6655951"/>
            <a:ext cx="914400" cy="914400"/>
            <a:chOff x="6911838" y="6364251"/>
            <a:chExt cx="914400" cy="914400"/>
          </a:xfrm>
        </p:grpSpPr>
        <p:sp>
          <p:nvSpPr>
            <p:cNvPr id="25" name="Прямоугольник 10">
              <a:extLst>
                <a:ext uri="{FF2B5EF4-FFF2-40B4-BE49-F238E27FC236}">
                  <a16:creationId xmlns:a16="http://schemas.microsoft.com/office/drawing/2014/main" id="{B22394A0-5EFE-4B4A-82EF-E0F8BDC6457E}"/>
                </a:ext>
              </a:extLst>
            </p:cNvPr>
            <p:cNvSpPr/>
            <p:nvPr/>
          </p:nvSpPr>
          <p:spPr bwMode="auto">
            <a:xfrm>
              <a:off x="6949303" y="6591929"/>
              <a:ext cx="576064" cy="576064"/>
            </a:xfrm>
            <a:prstGeom prst="rect">
              <a:avLst/>
            </a:prstGeom>
            <a:solidFill>
              <a:schemeClr val="accent1">
                <a:lumMod val="10000"/>
              </a:schemeClr>
            </a:solidFill>
            <a:ln w="101600" cap="flat" cmpd="sng" algn="ctr">
              <a:solidFill>
                <a:schemeClr val="accent2"/>
              </a:solid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pic>
          <p:nvPicPr>
            <p:cNvPr id="26" name="Graphic 25" descr="Checkmark">
              <a:extLst>
                <a:ext uri="{FF2B5EF4-FFF2-40B4-BE49-F238E27FC236}">
                  <a16:creationId xmlns:a16="http://schemas.microsoft.com/office/drawing/2014/main" id="{098B358C-4687-E64A-A820-08D9A220DB77}"/>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rot="21240038">
              <a:off x="6911838" y="6364251"/>
              <a:ext cx="914400" cy="914400"/>
            </a:xfrm>
            <a:prstGeom prst="rect">
              <a:avLst/>
            </a:prstGeom>
          </p:spPr>
        </p:pic>
      </p:grpSp>
      <p:sp>
        <p:nvSpPr>
          <p:cNvPr id="16" name="Rectangle 1">
            <a:extLst>
              <a:ext uri="{FF2B5EF4-FFF2-40B4-BE49-F238E27FC236}">
                <a16:creationId xmlns:a16="http://schemas.microsoft.com/office/drawing/2014/main" id="{8DC44735-366D-0145-8AB5-AB94D02E243A}"/>
              </a:ext>
            </a:extLst>
          </p:cNvPr>
          <p:cNvSpPr>
            <a:spLocks noChangeArrowheads="1"/>
          </p:cNvSpPr>
          <p:nvPr/>
        </p:nvSpPr>
        <p:spPr bwMode="auto">
          <a:xfrm>
            <a:off x="12119992" y="13018153"/>
            <a:ext cx="1189530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a:defRPr/>
            </a:pPr>
            <a:r>
              <a:rPr lang="en-US" altLang="x-none" b="1" spc="600" dirty="0">
                <a:solidFill>
                  <a:schemeClr val="accent2"/>
                </a:solidFill>
                <a:latin typeface="Calibri" panose="020F0502020204030204" pitchFamily="34" charset="0"/>
                <a:ea typeface="Montserrat Semi" charset="0"/>
                <a:cs typeface="Montserrat Semi" charset="0"/>
                <a:sym typeface="Poppins Medium" charset="0"/>
              </a:rPr>
              <a:t>NTTW3</a:t>
            </a:r>
            <a:r>
              <a:rPr lang="en-US" altLang="x-none" spc="600" dirty="0">
                <a:solidFill>
                  <a:srgbClr val="1F1F1F"/>
                </a:solidFill>
                <a:latin typeface="Calibri" panose="020F0502020204030204" pitchFamily="34" charset="0"/>
                <a:ea typeface="Montserrat Semi" charset="0"/>
                <a:cs typeface="Montserrat Semi" charset="0"/>
                <a:sym typeface="Poppins Medium" charset="0"/>
              </a:rPr>
              <a:t> </a:t>
            </a:r>
            <a:r>
              <a:rPr lang="en-US" altLang="x-none" spc="600" dirty="0">
                <a:solidFill>
                  <a:schemeClr val="tx1"/>
                </a:solidFill>
                <a:latin typeface="Calibri" panose="020F0502020204030204" pitchFamily="34" charset="0"/>
                <a:ea typeface="Montserrat Semi" charset="0"/>
                <a:cs typeface="Montserrat Semi" charset="0"/>
                <a:sym typeface="Poppins Medium" charset="0"/>
              </a:rPr>
              <a:t>LIGHTNING TALK | 25 OCTOBER 2018 | EVANTHIA SAMARAS</a:t>
            </a:r>
            <a:endParaRPr lang="x-none" altLang="x-none" spc="600" dirty="0">
              <a:solidFill>
                <a:schemeClr val="tx1"/>
              </a:solidFill>
              <a:latin typeface="Calibri" panose="020F0502020204030204" pitchFamily="34" charset="0"/>
              <a:ea typeface="Montserrat Semi" charset="0"/>
              <a:cs typeface="Montserrat Semi" charset="0"/>
              <a:sym typeface="Poppins Medium" charset="0"/>
            </a:endParaRPr>
          </a:p>
        </p:txBody>
      </p:sp>
    </p:spTree>
    <p:extLst>
      <p:ext uri="{BB962C8B-B14F-4D97-AF65-F5344CB8AC3E}">
        <p14:creationId xmlns:p14="http://schemas.microsoft.com/office/powerpoint/2010/main" val="2057374358"/>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Box 3">
            <a:extLst>
              <a:ext uri="{FF2B5EF4-FFF2-40B4-BE49-F238E27FC236}">
                <a16:creationId xmlns:a16="http://schemas.microsoft.com/office/drawing/2014/main" id="{6744E674-7208-E647-A3EF-2D6384DD97E8}"/>
              </a:ext>
            </a:extLst>
          </p:cNvPr>
          <p:cNvSpPr txBox="1">
            <a:spLocks/>
          </p:cNvSpPr>
          <p:nvPr/>
        </p:nvSpPr>
        <p:spPr bwMode="auto">
          <a:xfrm>
            <a:off x="1750840" y="2537520"/>
            <a:ext cx="13609512" cy="1723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3000" b="1" dirty="0">
                <a:solidFill>
                  <a:schemeClr val="bg1"/>
                </a:solidFill>
                <a:latin typeface="Montserrat Semi"/>
                <a:ea typeface="Montserrat Semi" charset="0"/>
                <a:cs typeface="Montserrat Semi" charset="0"/>
                <a:sym typeface="Poppins Medium" charset="0"/>
              </a:rPr>
              <a:t>Q&amp;A</a:t>
            </a:r>
            <a:endParaRPr lang="en-US" altLang="x-none" sz="13000" b="1" dirty="0">
              <a:solidFill>
                <a:schemeClr val="accent2"/>
              </a:solidFill>
              <a:latin typeface="Montserrat Semi"/>
              <a:ea typeface="Montserrat Semi" charset="0"/>
              <a:cs typeface="Montserrat Semi" charset="0"/>
              <a:sym typeface="Poppins Medium" charset="0"/>
            </a:endParaRPr>
          </a:p>
        </p:txBody>
      </p:sp>
      <p:sp>
        <p:nvSpPr>
          <p:cNvPr id="8" name="Прямоугольник 7">
            <a:extLst>
              <a:ext uri="{FF2B5EF4-FFF2-40B4-BE49-F238E27FC236}">
                <a16:creationId xmlns:a16="http://schemas.microsoft.com/office/drawing/2014/main" id="{C8FA08AA-2BD2-C64E-993B-7BAF5F5B281E}"/>
              </a:ext>
            </a:extLst>
          </p:cNvPr>
          <p:cNvSpPr/>
          <p:nvPr/>
        </p:nvSpPr>
        <p:spPr bwMode="auto">
          <a:xfrm>
            <a:off x="23209250" y="1055688"/>
            <a:ext cx="1174750" cy="11523600"/>
          </a:xfrm>
          <a:prstGeom prst="rect">
            <a:avLst/>
          </a:prstGeom>
          <a:solidFill>
            <a:schemeClr val="bg1"/>
          </a:soli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grpSp>
        <p:nvGrpSpPr>
          <p:cNvPr id="9" name="Группа 15">
            <a:extLst>
              <a:ext uri="{FF2B5EF4-FFF2-40B4-BE49-F238E27FC236}">
                <a16:creationId xmlns:a16="http://schemas.microsoft.com/office/drawing/2014/main" id="{F8A18519-845A-5641-89D7-805094EDA63C}"/>
              </a:ext>
            </a:extLst>
          </p:cNvPr>
          <p:cNvGrpSpPr/>
          <p:nvPr/>
        </p:nvGrpSpPr>
        <p:grpSpPr>
          <a:xfrm>
            <a:off x="1966343" y="0"/>
            <a:ext cx="2652259" cy="852857"/>
            <a:chOff x="5852543" y="11138079"/>
            <a:chExt cx="2652259" cy="852857"/>
          </a:xfrm>
        </p:grpSpPr>
        <p:sp>
          <p:nvSpPr>
            <p:cNvPr id="10" name="Прямоугольник 16">
              <a:extLst>
                <a:ext uri="{FF2B5EF4-FFF2-40B4-BE49-F238E27FC236}">
                  <a16:creationId xmlns:a16="http://schemas.microsoft.com/office/drawing/2014/main" id="{23FA1A9D-ED14-A541-A40C-E3BC0C7EAAEA}"/>
                </a:ext>
              </a:extLst>
            </p:cNvPr>
            <p:cNvSpPr/>
            <p:nvPr/>
          </p:nvSpPr>
          <p:spPr bwMode="auto">
            <a:xfrm rot="5400000">
              <a:off x="6752244" y="10315665"/>
              <a:ext cx="852857" cy="2497686"/>
            </a:xfrm>
            <a:prstGeom prst="rect">
              <a:avLst/>
            </a:prstGeom>
            <a:solidFill>
              <a:schemeClr val="accent2"/>
            </a:soli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sp>
          <p:nvSpPr>
            <p:cNvPr id="11" name="Text Box 3">
              <a:extLst>
                <a:ext uri="{FF2B5EF4-FFF2-40B4-BE49-F238E27FC236}">
                  <a16:creationId xmlns:a16="http://schemas.microsoft.com/office/drawing/2014/main" id="{87182632-DB36-9A4C-9BB1-FEA08E784C12}"/>
                </a:ext>
              </a:extLst>
            </p:cNvPr>
            <p:cNvSpPr txBox="1">
              <a:spLocks/>
            </p:cNvSpPr>
            <p:nvPr/>
          </p:nvSpPr>
          <p:spPr bwMode="auto">
            <a:xfrm>
              <a:off x="5852543" y="11315877"/>
              <a:ext cx="2652259" cy="5332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algn="ctr" eaLnBrk="1">
                <a:defRPr/>
              </a:pPr>
              <a:r>
                <a:rPr lang="en-AU" altLang="x-none" sz="2800" b="1" dirty="0">
                  <a:solidFill>
                    <a:srgbClr val="1F1F1F"/>
                  </a:solidFill>
                  <a:latin typeface="Montserrat Semi"/>
                  <a:ea typeface="Montserrat Semi" charset="0"/>
                  <a:cs typeface="Montserrat Semi" charset="0"/>
                  <a:sym typeface="Poppins Medium" charset="0"/>
                </a:rPr>
                <a:t>PART 3</a:t>
              </a:r>
              <a:endParaRPr lang="x-none" altLang="x-none" sz="2800" b="1" dirty="0">
                <a:solidFill>
                  <a:srgbClr val="1F1F1F"/>
                </a:solidFill>
                <a:latin typeface="Montserrat Semi"/>
                <a:ea typeface="Montserrat Semi" charset="0"/>
                <a:cs typeface="Montserrat Semi" charset="0"/>
                <a:sym typeface="Poppins Medium" charset="0"/>
              </a:endParaRPr>
            </a:p>
          </p:txBody>
        </p:sp>
      </p:grpSp>
      <p:sp>
        <p:nvSpPr>
          <p:cNvPr id="20" name="Rectangle 1">
            <a:extLst>
              <a:ext uri="{FF2B5EF4-FFF2-40B4-BE49-F238E27FC236}">
                <a16:creationId xmlns:a16="http://schemas.microsoft.com/office/drawing/2014/main" id="{91569D39-CD36-FF4D-A8B8-922DF5B31D12}"/>
              </a:ext>
            </a:extLst>
          </p:cNvPr>
          <p:cNvSpPr>
            <a:spLocks noChangeArrowheads="1"/>
          </p:cNvSpPr>
          <p:nvPr/>
        </p:nvSpPr>
        <p:spPr bwMode="auto">
          <a:xfrm>
            <a:off x="12119992" y="12774850"/>
            <a:ext cx="1166529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dirty="0">
                <a:solidFill>
                  <a:srgbClr val="1F1F1F"/>
                </a:solidFill>
                <a:latin typeface="Calibri" panose="020F0502020204030204" pitchFamily="34" charset="0"/>
                <a:cs typeface="Open Sans" panose="020B0606030504020204" pitchFamily="34" charset="0"/>
              </a:rPr>
              <a:t>FILM: </a:t>
            </a:r>
            <a:r>
              <a:rPr lang="en-US" altLang="en-US" i="1" dirty="0">
                <a:solidFill>
                  <a:srgbClr val="1F1F1F"/>
                </a:solidFill>
                <a:latin typeface="Calibri" panose="020F0502020204030204" pitchFamily="34" charset="0"/>
                <a:cs typeface="Open Sans" panose="020B0606030504020204" pitchFamily="34" charset="0"/>
              </a:rPr>
              <a:t>ALICE IN  WONDERLAND </a:t>
            </a:r>
            <a:r>
              <a:rPr lang="en-US" altLang="en-US" dirty="0">
                <a:solidFill>
                  <a:srgbClr val="1F1F1F"/>
                </a:solidFill>
                <a:latin typeface="Calibri" panose="020F0502020204030204" pitchFamily="34" charset="0"/>
                <a:cs typeface="Open Sans" panose="020B0606030504020204" pitchFamily="34" charset="0"/>
              </a:rPr>
              <a:t>(2010) | STUDIO: WALT DISNEY PICTURES | VFX: SONY PICTURES IMAGEWORKS IMAGE SOURCE: </a:t>
            </a:r>
            <a:r>
              <a:rPr lang="en-US" altLang="en-US" dirty="0">
                <a:solidFill>
                  <a:srgbClr val="1F1F1F"/>
                </a:solidFill>
                <a:latin typeface="Calibri" panose="020F0502020204030204" pitchFamily="34" charset="0"/>
                <a:cs typeface="Open Sans" panose="020B0606030504020204" pitchFamily="34" charset="0"/>
                <a:hlinkClick r:id="rId3"/>
              </a:rPr>
              <a:t>https://brightside.me</a:t>
            </a:r>
            <a:r>
              <a:rPr lang="en-US" altLang="en-US" sz="1400" dirty="0">
                <a:solidFill>
                  <a:srgbClr val="1F1F1F"/>
                </a:solidFill>
                <a:latin typeface="Open Sans" panose="020B0606030504020204" pitchFamily="34" charset="0"/>
                <a:cs typeface="Open Sans" panose="020B0606030504020204" pitchFamily="34" charset="0"/>
                <a:hlinkClick r:id="rId3"/>
              </a:rPr>
              <a:t>/</a:t>
            </a:r>
            <a:r>
              <a:rPr lang="en-US" altLang="en-US" sz="1400" dirty="0">
                <a:solidFill>
                  <a:srgbClr val="1F1F1F"/>
                </a:solidFill>
                <a:latin typeface="Open Sans" panose="020B0606030504020204" pitchFamily="34" charset="0"/>
                <a:cs typeface="Open Sans" panose="020B0606030504020204" pitchFamily="34" charset="0"/>
              </a:rPr>
              <a:t> </a:t>
            </a:r>
          </a:p>
        </p:txBody>
      </p:sp>
      <p:pic>
        <p:nvPicPr>
          <p:cNvPr id="5" name="Picture Placeholder 4">
            <a:extLst>
              <a:ext uri="{FF2B5EF4-FFF2-40B4-BE49-F238E27FC236}">
                <a16:creationId xmlns:a16="http://schemas.microsoft.com/office/drawing/2014/main" id="{68273C00-59AD-E642-BCDF-5A7A5DD2BD01}"/>
              </a:ext>
            </a:extLst>
          </p:cNvPr>
          <p:cNvPicPr>
            <a:picLocks noGrp="1" noChangeAspect="1"/>
          </p:cNvPicPr>
          <p:nvPr>
            <p:ph type="pic" sz="quarter" idx="18"/>
          </p:nvPr>
        </p:nvPicPr>
        <p:blipFill>
          <a:blip r:embed="rId4" cstate="hqprint">
            <a:extLst>
              <a:ext uri="{28A0092B-C50C-407E-A947-70E740481C1C}">
                <a14:useLocalDpi xmlns:a14="http://schemas.microsoft.com/office/drawing/2010/main"/>
              </a:ext>
            </a:extLst>
          </a:blip>
          <a:srcRect/>
          <a:stretch>
            <a:fillRect/>
          </a:stretch>
        </p:blipFill>
        <p:spPr>
          <a:xfrm>
            <a:off x="12193588" y="1055688"/>
            <a:ext cx="11015662" cy="11523662"/>
          </a:xfrm>
        </p:spPr>
      </p:pic>
      <p:grpSp>
        <p:nvGrpSpPr>
          <p:cNvPr id="13" name="Группа 6">
            <a:extLst>
              <a:ext uri="{FF2B5EF4-FFF2-40B4-BE49-F238E27FC236}">
                <a16:creationId xmlns:a16="http://schemas.microsoft.com/office/drawing/2014/main" id="{594A28CB-61D2-4247-BAF1-53B5C0921CE9}"/>
              </a:ext>
            </a:extLst>
          </p:cNvPr>
          <p:cNvGrpSpPr/>
          <p:nvPr/>
        </p:nvGrpSpPr>
        <p:grpSpPr>
          <a:xfrm>
            <a:off x="1750840" y="11601714"/>
            <a:ext cx="9217024" cy="1017978"/>
            <a:chOff x="5261253" y="11805083"/>
            <a:chExt cx="2206145" cy="1017978"/>
          </a:xfrm>
        </p:grpSpPr>
        <p:sp>
          <p:nvSpPr>
            <p:cNvPr id="14" name="Text Box 3">
              <a:extLst>
                <a:ext uri="{FF2B5EF4-FFF2-40B4-BE49-F238E27FC236}">
                  <a16:creationId xmlns:a16="http://schemas.microsoft.com/office/drawing/2014/main" id="{62F8D954-20BA-9740-BAE7-5E620C99D7C7}"/>
                </a:ext>
              </a:extLst>
            </p:cNvPr>
            <p:cNvSpPr txBox="1">
              <a:spLocks/>
            </p:cNvSpPr>
            <p:nvPr/>
          </p:nvSpPr>
          <p:spPr bwMode="auto">
            <a:xfrm>
              <a:off x="5279232" y="11805083"/>
              <a:ext cx="2160240" cy="5589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2800" b="1" spc="600" dirty="0">
                  <a:solidFill>
                    <a:schemeClr val="accent2"/>
                  </a:solidFill>
                  <a:latin typeface="Montserrat Semi"/>
                  <a:ea typeface="Montserrat Semi" charset="0"/>
                  <a:cs typeface="Montserrat Semi" charset="0"/>
                  <a:sym typeface="Poppins Medium" charset="0"/>
                </a:rPr>
                <a:t>NTTW3</a:t>
              </a:r>
              <a:r>
                <a:rPr lang="en-US" altLang="x-none" sz="2800" b="1" spc="600" dirty="0">
                  <a:solidFill>
                    <a:srgbClr val="1F1F1F"/>
                  </a:solidFill>
                  <a:latin typeface="Montserrat Semi"/>
                  <a:ea typeface="Montserrat Semi" charset="0"/>
                  <a:cs typeface="Montserrat Semi" charset="0"/>
                  <a:sym typeface="Poppins Medium" charset="0"/>
                </a:rPr>
                <a:t> </a:t>
              </a:r>
              <a:r>
                <a:rPr lang="en-US" altLang="x-none" sz="2800" b="1" spc="600" dirty="0">
                  <a:solidFill>
                    <a:schemeClr val="bg1"/>
                  </a:solidFill>
                  <a:latin typeface="Montserrat Semi"/>
                  <a:ea typeface="Montserrat Semi" charset="0"/>
                  <a:cs typeface="Montserrat Semi" charset="0"/>
                  <a:sym typeface="Poppins Medium" charset="0"/>
                </a:rPr>
                <a:t>LIGHTNING TALK</a:t>
              </a:r>
              <a:endParaRPr lang="x-none" altLang="x-none" sz="2800" b="1" spc="600" dirty="0">
                <a:solidFill>
                  <a:schemeClr val="bg1"/>
                </a:solidFill>
                <a:latin typeface="Montserrat Semi"/>
                <a:ea typeface="Montserrat Semi" charset="0"/>
                <a:cs typeface="Montserrat Semi" charset="0"/>
                <a:sym typeface="Poppins Medium" charset="0"/>
              </a:endParaRPr>
            </a:p>
          </p:txBody>
        </p:sp>
        <p:sp>
          <p:nvSpPr>
            <p:cNvPr id="15" name="Rectangle 1">
              <a:extLst>
                <a:ext uri="{FF2B5EF4-FFF2-40B4-BE49-F238E27FC236}">
                  <a16:creationId xmlns:a16="http://schemas.microsoft.com/office/drawing/2014/main" id="{1C439487-B91A-F449-9BBA-C02B9B03189A}"/>
                </a:ext>
              </a:extLst>
            </p:cNvPr>
            <p:cNvSpPr>
              <a:spLocks noChangeArrowheads="1"/>
            </p:cNvSpPr>
            <p:nvPr/>
          </p:nvSpPr>
          <p:spPr bwMode="auto">
            <a:xfrm>
              <a:off x="5261253" y="12150889"/>
              <a:ext cx="2206145" cy="672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80000"/>
                </a:lnSpc>
              </a:pPr>
              <a:r>
                <a:rPr lang="en-US" altLang="en-US" sz="2400" spc="600" dirty="0">
                  <a:solidFill>
                    <a:schemeClr val="bg1"/>
                  </a:solidFill>
                  <a:latin typeface="Calibri" panose="020F0502020204030204" pitchFamily="34" charset="0"/>
                  <a:cs typeface="Open Sans" panose="020B0606030504020204" pitchFamily="34" charset="0"/>
                </a:rPr>
                <a:t>EVANTHIA SAMARAS | 25 OCTOBER 2018</a:t>
              </a:r>
            </a:p>
          </p:txBody>
        </p:sp>
      </p:grpSp>
    </p:spTree>
    <p:extLst>
      <p:ext uri="{BB962C8B-B14F-4D97-AF65-F5344CB8AC3E}">
        <p14:creationId xmlns:p14="http://schemas.microsoft.com/office/powerpoint/2010/main" val="63888825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a:extLst>
              <a:ext uri="{FF2B5EF4-FFF2-40B4-BE49-F238E27FC236}">
                <a16:creationId xmlns:a16="http://schemas.microsoft.com/office/drawing/2014/main" id="{D81DCE4B-7C19-674F-8B72-B83D2B4AF784}"/>
              </a:ext>
            </a:extLst>
          </p:cNvPr>
          <p:cNvSpPr/>
          <p:nvPr/>
        </p:nvSpPr>
        <p:spPr bwMode="auto">
          <a:xfrm>
            <a:off x="12551280" y="6641976"/>
            <a:ext cx="10012124" cy="3312766"/>
          </a:xfrm>
          <a:prstGeom prst="rect">
            <a:avLst/>
          </a:prstGeom>
          <a:noFill/>
          <a:ln w="12700" cap="flat" cmpd="sng" algn="ctr">
            <a:solidFill>
              <a:srgbClr val="03DFB2"/>
            </a:solid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sp>
        <p:nvSpPr>
          <p:cNvPr id="11" name="Rectangle 1">
            <a:extLst>
              <a:ext uri="{FF2B5EF4-FFF2-40B4-BE49-F238E27FC236}">
                <a16:creationId xmlns:a16="http://schemas.microsoft.com/office/drawing/2014/main" id="{2D6700BB-731E-3D4D-AFC5-6C2962DABE19}"/>
              </a:ext>
            </a:extLst>
          </p:cNvPr>
          <p:cNvSpPr>
            <a:spLocks noChangeArrowheads="1"/>
          </p:cNvSpPr>
          <p:nvPr/>
        </p:nvSpPr>
        <p:spPr bwMode="auto">
          <a:xfrm>
            <a:off x="14136216" y="7195849"/>
            <a:ext cx="8052084" cy="17518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80000"/>
              </a:lnSpc>
            </a:pPr>
            <a:r>
              <a:rPr lang="en-US" altLang="en-US" sz="3200" dirty="0">
                <a:solidFill>
                  <a:schemeClr val="tx1"/>
                </a:solidFill>
                <a:latin typeface="Calibri" panose="020F0502020204030204" pitchFamily="34" charset="0"/>
                <a:cs typeface="Open Sans" panose="020B0606030504020204" pitchFamily="34" charset="0"/>
              </a:rPr>
              <a:t>Email: </a:t>
            </a:r>
            <a:r>
              <a:rPr lang="en-US" altLang="en-US" sz="3200" dirty="0">
                <a:solidFill>
                  <a:schemeClr val="bg1"/>
                </a:solidFill>
                <a:latin typeface="Calibri" panose="020F0502020204030204" pitchFamily="34" charset="0"/>
                <a:cs typeface="Open Sans" panose="020B0606030504020204" pitchFamily="34" charset="0"/>
                <a:hlinkClick r:id="rId3"/>
              </a:rPr>
              <a:t>Evanthia.Samaras@student.uts.edu.au</a:t>
            </a:r>
            <a:endParaRPr lang="en-US" altLang="en-US" sz="3200" dirty="0">
              <a:solidFill>
                <a:schemeClr val="bg1"/>
              </a:solidFill>
              <a:latin typeface="Calibri" panose="020F0502020204030204" pitchFamily="34" charset="0"/>
              <a:cs typeface="Open Sans" panose="020B0606030504020204" pitchFamily="34" charset="0"/>
            </a:endParaRPr>
          </a:p>
          <a:p>
            <a:pPr>
              <a:lnSpc>
                <a:spcPct val="180000"/>
              </a:lnSpc>
            </a:pPr>
            <a:r>
              <a:rPr lang="en-US" altLang="en-US" sz="3200" dirty="0">
                <a:solidFill>
                  <a:schemeClr val="tx1"/>
                </a:solidFill>
                <a:latin typeface="Calibri" panose="020F0502020204030204" pitchFamily="34" charset="0"/>
                <a:cs typeface="Open Sans" panose="020B0606030504020204" pitchFamily="34" charset="0"/>
              </a:rPr>
              <a:t>Twitter: </a:t>
            </a:r>
            <a:r>
              <a:rPr lang="en-US" altLang="en-US" sz="3200" dirty="0">
                <a:solidFill>
                  <a:schemeClr val="bg1"/>
                </a:solidFill>
                <a:latin typeface="Calibri" panose="020F0502020204030204" pitchFamily="34" charset="0"/>
                <a:cs typeface="Open Sans" panose="020B0606030504020204" pitchFamily="34" charset="0"/>
                <a:hlinkClick r:id="rId4"/>
              </a:rPr>
              <a:t>@CyberKittyFace</a:t>
            </a:r>
            <a:endParaRPr lang="en-US" altLang="en-US" sz="3200" dirty="0">
              <a:solidFill>
                <a:schemeClr val="bg1"/>
              </a:solidFill>
              <a:latin typeface="Calibri" panose="020F0502020204030204" pitchFamily="34" charset="0"/>
              <a:cs typeface="Open Sans" panose="020B0606030504020204" pitchFamily="34" charset="0"/>
            </a:endParaRPr>
          </a:p>
        </p:txBody>
      </p:sp>
      <p:sp>
        <p:nvSpPr>
          <p:cNvPr id="12" name="Прямоугольник 11">
            <a:extLst>
              <a:ext uri="{FF2B5EF4-FFF2-40B4-BE49-F238E27FC236}">
                <a16:creationId xmlns:a16="http://schemas.microsoft.com/office/drawing/2014/main" id="{58D4E37C-92A9-8A49-B873-AC2A43795130}"/>
              </a:ext>
            </a:extLst>
          </p:cNvPr>
          <p:cNvSpPr/>
          <p:nvPr/>
        </p:nvSpPr>
        <p:spPr bwMode="auto">
          <a:xfrm>
            <a:off x="12551280" y="6641976"/>
            <a:ext cx="1172495" cy="3312766"/>
          </a:xfrm>
          <a:prstGeom prst="rect">
            <a:avLst/>
          </a:prstGeom>
          <a:solidFill>
            <a:schemeClr val="accent2"/>
          </a:solidFill>
          <a:ln w="12700" cap="flat" cmpd="sng" algn="ctr">
            <a:solidFill>
              <a:schemeClr val="accent2"/>
            </a:solid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sp>
        <p:nvSpPr>
          <p:cNvPr id="13" name="Text Box 3">
            <a:extLst>
              <a:ext uri="{FF2B5EF4-FFF2-40B4-BE49-F238E27FC236}">
                <a16:creationId xmlns:a16="http://schemas.microsoft.com/office/drawing/2014/main" id="{A2633E8F-862C-0746-8109-20E93D2C31A7}"/>
              </a:ext>
            </a:extLst>
          </p:cNvPr>
          <p:cNvSpPr txBox="1">
            <a:spLocks/>
          </p:cNvSpPr>
          <p:nvPr/>
        </p:nvSpPr>
        <p:spPr bwMode="auto">
          <a:xfrm rot="16200000">
            <a:off x="11811397" y="8031747"/>
            <a:ext cx="2652259" cy="5332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algn="ctr" eaLnBrk="1">
              <a:defRPr/>
            </a:pPr>
            <a:r>
              <a:rPr lang="en-US" altLang="x-none" sz="2800" b="1" dirty="0">
                <a:solidFill>
                  <a:srgbClr val="1F1F1F"/>
                </a:solidFill>
                <a:latin typeface="Montserrat Semi"/>
                <a:ea typeface="Montserrat Semi" charset="0"/>
                <a:cs typeface="Montserrat Semi" charset="0"/>
                <a:sym typeface="Poppins Medium" charset="0"/>
              </a:rPr>
              <a:t>CONTACT</a:t>
            </a:r>
            <a:endParaRPr lang="x-none" altLang="x-none" sz="2800" b="1" dirty="0">
              <a:solidFill>
                <a:srgbClr val="1F1F1F"/>
              </a:solidFill>
              <a:latin typeface="Montserrat Semi"/>
              <a:ea typeface="Montserrat Semi" charset="0"/>
              <a:cs typeface="Montserrat Semi" charset="0"/>
              <a:sym typeface="Poppins Medium" charset="0"/>
            </a:endParaRPr>
          </a:p>
        </p:txBody>
      </p:sp>
      <p:sp>
        <p:nvSpPr>
          <p:cNvPr id="14" name="Rectangle 1">
            <a:extLst>
              <a:ext uri="{FF2B5EF4-FFF2-40B4-BE49-F238E27FC236}">
                <a16:creationId xmlns:a16="http://schemas.microsoft.com/office/drawing/2014/main" id="{26F73D11-4427-8F40-9128-92C274C331D0}"/>
              </a:ext>
            </a:extLst>
          </p:cNvPr>
          <p:cNvSpPr>
            <a:spLocks noChangeArrowheads="1"/>
          </p:cNvSpPr>
          <p:nvPr/>
        </p:nvSpPr>
        <p:spPr bwMode="auto">
          <a:xfrm>
            <a:off x="142792" y="12834664"/>
            <a:ext cx="1087320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dirty="0">
                <a:solidFill>
                  <a:schemeClr val="tx1"/>
                </a:solidFill>
                <a:latin typeface="Calibri" panose="020F0502020204030204" pitchFamily="34" charset="0"/>
                <a:cs typeface="Open Sans" panose="020B0606030504020204" pitchFamily="34" charset="0"/>
              </a:rPr>
              <a:t>FILM: </a:t>
            </a:r>
            <a:r>
              <a:rPr lang="en-US" altLang="en-US" i="1" dirty="0">
                <a:solidFill>
                  <a:schemeClr val="tx1"/>
                </a:solidFill>
                <a:latin typeface="Calibri" panose="020F0502020204030204" pitchFamily="34" charset="0"/>
                <a:cs typeface="Open Sans" panose="020B0606030504020204" pitchFamily="34" charset="0"/>
              </a:rPr>
              <a:t>LIFE OF PI </a:t>
            </a:r>
            <a:r>
              <a:rPr lang="en-US" altLang="en-US" dirty="0">
                <a:solidFill>
                  <a:schemeClr val="tx1"/>
                </a:solidFill>
                <a:latin typeface="Calibri" panose="020F0502020204030204" pitchFamily="34" charset="0"/>
                <a:cs typeface="Open Sans" panose="020B0606030504020204" pitchFamily="34" charset="0"/>
              </a:rPr>
              <a:t>(2012) | STUDIO: FOX 2000 PICTURES | VFX: RHYTHM &amp; HUES | IMAGE SOURCE: </a:t>
            </a:r>
            <a:r>
              <a:rPr lang="en-US" altLang="en-US" dirty="0">
                <a:solidFill>
                  <a:srgbClr val="1F1F1F"/>
                </a:solidFill>
                <a:latin typeface="Calibri" panose="020F0502020204030204" pitchFamily="34" charset="0"/>
                <a:cs typeface="Open Sans" panose="020B0606030504020204" pitchFamily="34" charset="0"/>
                <a:hlinkClick r:id="rId5"/>
              </a:rPr>
              <a:t>https://fxrant.blogspot.com</a:t>
            </a:r>
            <a:endParaRPr lang="en-US" altLang="en-US" sz="1400" dirty="0">
              <a:solidFill>
                <a:srgbClr val="1F1F1F"/>
              </a:solidFill>
              <a:latin typeface="Calibri" panose="020F0502020204030204" pitchFamily="34" charset="0"/>
              <a:cs typeface="Open Sans" panose="020B0606030504020204" pitchFamily="34" charset="0"/>
            </a:endParaRPr>
          </a:p>
        </p:txBody>
      </p:sp>
      <p:sp>
        <p:nvSpPr>
          <p:cNvPr id="20" name="Text Box 3">
            <a:extLst>
              <a:ext uri="{FF2B5EF4-FFF2-40B4-BE49-F238E27FC236}">
                <a16:creationId xmlns:a16="http://schemas.microsoft.com/office/drawing/2014/main" id="{F7C341B7-680C-664B-AD35-42CE7A7FB4B5}"/>
              </a:ext>
            </a:extLst>
          </p:cNvPr>
          <p:cNvSpPr txBox="1">
            <a:spLocks/>
          </p:cNvSpPr>
          <p:nvPr/>
        </p:nvSpPr>
        <p:spPr bwMode="auto">
          <a:xfrm>
            <a:off x="12563475" y="1889448"/>
            <a:ext cx="8413501" cy="3063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b="1" dirty="0">
                <a:solidFill>
                  <a:schemeClr val="tx1"/>
                </a:solidFill>
                <a:latin typeface="Montserrat Semi"/>
                <a:ea typeface="Montserrat Semi" charset="0"/>
                <a:cs typeface="Montserrat Semi" charset="0"/>
                <a:sym typeface="Poppins Medium" charset="0"/>
              </a:rPr>
              <a:t>THANK</a:t>
            </a:r>
          </a:p>
          <a:p>
            <a:pPr eaLnBrk="1">
              <a:defRPr/>
            </a:pPr>
            <a:r>
              <a:rPr lang="en-US" altLang="x-none" sz="10000" b="1" dirty="0">
                <a:solidFill>
                  <a:schemeClr val="accent2"/>
                </a:solidFill>
                <a:latin typeface="Montserrat Semi"/>
                <a:ea typeface="Montserrat Semi" charset="0"/>
                <a:cs typeface="Montserrat Semi" charset="0"/>
                <a:sym typeface="Poppins Medium" charset="0"/>
              </a:rPr>
              <a:t>YOU</a:t>
            </a:r>
            <a:endParaRPr lang="x-none" altLang="x-none" sz="10000" b="1" dirty="0">
              <a:solidFill>
                <a:schemeClr val="accent2"/>
              </a:solidFill>
              <a:latin typeface="Montserrat Semi"/>
              <a:ea typeface="Montserrat Semi" charset="0"/>
              <a:cs typeface="Montserrat Semi" charset="0"/>
              <a:sym typeface="Poppins Medium" charset="0"/>
            </a:endParaRPr>
          </a:p>
        </p:txBody>
      </p:sp>
      <p:pic>
        <p:nvPicPr>
          <p:cNvPr id="22" name="Picture Placeholder 24">
            <a:extLst>
              <a:ext uri="{FF2B5EF4-FFF2-40B4-BE49-F238E27FC236}">
                <a16:creationId xmlns:a16="http://schemas.microsoft.com/office/drawing/2014/main" id="{35E8CAB2-68AE-3447-BFE1-16BF1BCFB163}"/>
              </a:ext>
            </a:extLst>
          </p:cNvPr>
          <p:cNvPicPr>
            <a:picLocks noChangeAspect="1"/>
          </p:cNvPicPr>
          <p:nvPr/>
        </p:nvPicPr>
        <p:blipFill>
          <a:blip r:embed="rId6" cstate="hqprint">
            <a:extLst>
              <a:ext uri="{28A0092B-C50C-407E-A947-70E740481C1C}">
                <a14:useLocalDpi xmlns:a14="http://schemas.microsoft.com/office/drawing/2010/main"/>
              </a:ext>
            </a:extLst>
          </a:blip>
          <a:srcRect/>
          <a:stretch>
            <a:fillRect/>
          </a:stretch>
        </p:blipFill>
        <p:spPr>
          <a:xfrm>
            <a:off x="-1191" y="1095040"/>
            <a:ext cx="11017191" cy="11523600"/>
          </a:xfrm>
          <a:prstGeom prst="rect">
            <a:avLst/>
          </a:prstGeom>
        </p:spPr>
      </p:pic>
      <p:sp>
        <p:nvSpPr>
          <p:cNvPr id="10" name="Rectangle 1">
            <a:extLst>
              <a:ext uri="{FF2B5EF4-FFF2-40B4-BE49-F238E27FC236}">
                <a16:creationId xmlns:a16="http://schemas.microsoft.com/office/drawing/2014/main" id="{FB0ED8F0-755C-1548-B528-00F112CF9D6F}"/>
              </a:ext>
            </a:extLst>
          </p:cNvPr>
          <p:cNvSpPr>
            <a:spLocks noChangeArrowheads="1"/>
          </p:cNvSpPr>
          <p:nvPr/>
        </p:nvSpPr>
        <p:spPr bwMode="auto">
          <a:xfrm>
            <a:off x="12119992" y="13018153"/>
            <a:ext cx="1189530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a:defRPr/>
            </a:pPr>
            <a:r>
              <a:rPr lang="en-US" altLang="x-none" b="1" spc="600" dirty="0">
                <a:solidFill>
                  <a:schemeClr val="accent2"/>
                </a:solidFill>
                <a:latin typeface="Calibri" panose="020F0502020204030204" pitchFamily="34" charset="0"/>
                <a:ea typeface="Montserrat Semi" charset="0"/>
                <a:cs typeface="Montserrat Semi" charset="0"/>
                <a:sym typeface="Poppins Medium" charset="0"/>
              </a:rPr>
              <a:t>NTTW3</a:t>
            </a:r>
            <a:r>
              <a:rPr lang="en-US" altLang="x-none" spc="600" dirty="0">
                <a:solidFill>
                  <a:srgbClr val="1F1F1F"/>
                </a:solidFill>
                <a:latin typeface="Calibri" panose="020F0502020204030204" pitchFamily="34" charset="0"/>
                <a:ea typeface="Montserrat Semi" charset="0"/>
                <a:cs typeface="Montserrat Semi" charset="0"/>
                <a:sym typeface="Poppins Medium" charset="0"/>
              </a:rPr>
              <a:t> </a:t>
            </a:r>
            <a:r>
              <a:rPr lang="en-US" altLang="x-none" spc="600" dirty="0">
                <a:solidFill>
                  <a:schemeClr val="tx1"/>
                </a:solidFill>
                <a:latin typeface="Calibri" panose="020F0502020204030204" pitchFamily="34" charset="0"/>
                <a:ea typeface="Montserrat Semi" charset="0"/>
                <a:cs typeface="Montserrat Semi" charset="0"/>
                <a:sym typeface="Poppins Medium" charset="0"/>
              </a:rPr>
              <a:t>LIGHTNING TALK | 25 OCTOBER 2018 | EVANTHIA SAMARAS</a:t>
            </a:r>
            <a:endParaRPr lang="x-none" altLang="x-none" spc="600" dirty="0">
              <a:solidFill>
                <a:schemeClr val="tx1"/>
              </a:solidFill>
              <a:latin typeface="Calibri" panose="020F0502020204030204" pitchFamily="34" charset="0"/>
              <a:ea typeface="Montserrat Semi" charset="0"/>
              <a:cs typeface="Montserrat Semi" charset="0"/>
              <a:sym typeface="Poppins Medium" charset="0"/>
            </a:endParaRPr>
          </a:p>
        </p:txBody>
      </p:sp>
      <p:sp>
        <p:nvSpPr>
          <p:cNvPr id="15" name="Rectangle 1">
            <a:extLst>
              <a:ext uri="{FF2B5EF4-FFF2-40B4-BE49-F238E27FC236}">
                <a16:creationId xmlns:a16="http://schemas.microsoft.com/office/drawing/2014/main" id="{50F1F104-BBAA-6648-A893-79902B05EF13}"/>
              </a:ext>
            </a:extLst>
          </p:cNvPr>
          <p:cNvSpPr>
            <a:spLocks noChangeArrowheads="1"/>
          </p:cNvSpPr>
          <p:nvPr/>
        </p:nvSpPr>
        <p:spPr bwMode="auto">
          <a:xfrm>
            <a:off x="12563475" y="10786254"/>
            <a:ext cx="10357717" cy="865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80000"/>
              </a:lnSpc>
            </a:pPr>
            <a:r>
              <a:rPr lang="en-US" altLang="en-US" sz="3200" dirty="0">
                <a:solidFill>
                  <a:schemeClr val="tx1"/>
                </a:solidFill>
                <a:latin typeface="Calibri" panose="020F0502020204030204" pitchFamily="34" charset="0"/>
                <a:cs typeface="Open Sans" panose="020B0606030504020204" pitchFamily="34" charset="0"/>
              </a:rPr>
              <a:t>More on UTS ALA: </a:t>
            </a:r>
            <a:r>
              <a:rPr lang="en-US" altLang="en-US" sz="3200" dirty="0">
                <a:solidFill>
                  <a:schemeClr val="tx1"/>
                </a:solidFill>
                <a:latin typeface="Calibri" panose="020F0502020204030204" pitchFamily="34" charset="0"/>
                <a:cs typeface="Open Sans" panose="020B0606030504020204" pitchFamily="34" charset="0"/>
                <a:hlinkClick r:id="rId7"/>
              </a:rPr>
              <a:t>https://animallogicacademy.uts.edu.au/ </a:t>
            </a:r>
            <a:endParaRPr lang="en-US" altLang="en-US" sz="3200" dirty="0">
              <a:solidFill>
                <a:schemeClr val="tx1"/>
              </a:solidFill>
              <a:latin typeface="Calibri" panose="020F0502020204030204" pitchFamily="34" charset="0"/>
              <a:cs typeface="Open Sans" panose="020B0606030504020204" pitchFamily="34" charset="0"/>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00599865-69BD-BC41-8D35-A82460E76DFB}"/>
              </a:ext>
            </a:extLst>
          </p:cNvPr>
          <p:cNvSpPr txBox="1">
            <a:spLocks/>
          </p:cNvSpPr>
          <p:nvPr/>
        </p:nvSpPr>
        <p:spPr bwMode="auto">
          <a:xfrm>
            <a:off x="1805565" y="2083343"/>
            <a:ext cx="10873085" cy="34592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b="1" dirty="0">
                <a:solidFill>
                  <a:schemeClr val="accent2"/>
                </a:solidFill>
                <a:latin typeface="Montserrat Semi"/>
                <a:ea typeface="Montserrat Semi" charset="0"/>
                <a:cs typeface="Montserrat Semi" charset="0"/>
                <a:sym typeface="Poppins Medium" charset="0"/>
              </a:rPr>
              <a:t>AGENDA</a:t>
            </a:r>
            <a:endParaRPr lang="x-none" altLang="x-none" sz="10000" b="1" dirty="0">
              <a:solidFill>
                <a:schemeClr val="accent2"/>
              </a:solidFill>
              <a:latin typeface="Montserrat Semi"/>
              <a:ea typeface="Montserrat Semi" charset="0"/>
              <a:cs typeface="Montserrat Semi" charset="0"/>
              <a:sym typeface="Poppins Medium" charset="0"/>
            </a:endParaRPr>
          </a:p>
        </p:txBody>
      </p:sp>
      <p:grpSp>
        <p:nvGrpSpPr>
          <p:cNvPr id="3" name="Группа 2">
            <a:extLst>
              <a:ext uri="{FF2B5EF4-FFF2-40B4-BE49-F238E27FC236}">
                <a16:creationId xmlns:a16="http://schemas.microsoft.com/office/drawing/2014/main" id="{77B5A5CE-F1B3-F14F-BC59-7C8B69E352D2}"/>
              </a:ext>
            </a:extLst>
          </p:cNvPr>
          <p:cNvGrpSpPr/>
          <p:nvPr/>
        </p:nvGrpSpPr>
        <p:grpSpPr>
          <a:xfrm>
            <a:off x="11255896" y="2753129"/>
            <a:ext cx="10434404" cy="1693974"/>
            <a:chOff x="10791468" y="2859770"/>
            <a:chExt cx="10434404" cy="1693974"/>
          </a:xfrm>
        </p:grpSpPr>
        <p:sp>
          <p:nvSpPr>
            <p:cNvPr id="20" name="Text Box 3">
              <a:extLst>
                <a:ext uri="{FF2B5EF4-FFF2-40B4-BE49-F238E27FC236}">
                  <a16:creationId xmlns:a16="http://schemas.microsoft.com/office/drawing/2014/main" id="{40ACE7A3-EB55-3A4A-8DA9-9A707E6B5918}"/>
                </a:ext>
              </a:extLst>
            </p:cNvPr>
            <p:cNvSpPr txBox="1">
              <a:spLocks/>
            </p:cNvSpPr>
            <p:nvPr/>
          </p:nvSpPr>
          <p:spPr bwMode="auto">
            <a:xfrm>
              <a:off x="10791468" y="2859770"/>
              <a:ext cx="1800200" cy="6191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lnSpc>
                  <a:spcPct val="120000"/>
                </a:lnSpc>
                <a:defRPr/>
              </a:pPr>
              <a:r>
                <a:rPr lang="en-US" altLang="x-none" sz="2800" b="1" dirty="0">
                  <a:solidFill>
                    <a:schemeClr val="accent2"/>
                  </a:solidFill>
                  <a:latin typeface="Montserrat Semi"/>
                  <a:ea typeface="Montserrat Semi" charset="0"/>
                  <a:cs typeface="Montserrat Semi" charset="0"/>
                  <a:sym typeface="Poppins Medium" charset="0"/>
                </a:rPr>
                <a:t>ABOUT FILM VFX</a:t>
              </a:r>
              <a:endParaRPr lang="x-none" altLang="x-none" sz="2800" b="1" dirty="0">
                <a:solidFill>
                  <a:schemeClr val="accent2"/>
                </a:solidFill>
                <a:latin typeface="Montserrat Semi"/>
                <a:ea typeface="Montserrat Semi" charset="0"/>
                <a:cs typeface="Montserrat Semi" charset="0"/>
                <a:sym typeface="Poppins Medium" charset="0"/>
              </a:endParaRPr>
            </a:p>
          </p:txBody>
        </p:sp>
        <p:sp>
          <p:nvSpPr>
            <p:cNvPr id="21" name="Rectangle 1">
              <a:extLst>
                <a:ext uri="{FF2B5EF4-FFF2-40B4-BE49-F238E27FC236}">
                  <a16:creationId xmlns:a16="http://schemas.microsoft.com/office/drawing/2014/main" id="{E7BF96DE-5FC1-C246-9DE0-EFF140EFF472}"/>
                </a:ext>
              </a:extLst>
            </p:cNvPr>
            <p:cNvSpPr>
              <a:spLocks noChangeArrowheads="1"/>
            </p:cNvSpPr>
            <p:nvPr/>
          </p:nvSpPr>
          <p:spPr bwMode="auto">
            <a:xfrm>
              <a:off x="13710924" y="2859770"/>
              <a:ext cx="751494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sz="3000" dirty="0">
                  <a:solidFill>
                    <a:srgbClr val="FDF9FF"/>
                  </a:solidFill>
                  <a:latin typeface="Calibri" panose="020F0502020204030204" pitchFamily="34" charset="0"/>
                  <a:cs typeface="Open Sans" panose="020B0606030504020204" pitchFamily="34" charset="0"/>
                </a:rPr>
                <a:t>Brief introduction to film VFX and the current state of archiving in the industry.</a:t>
              </a:r>
            </a:p>
          </p:txBody>
        </p:sp>
        <p:cxnSp>
          <p:nvCxnSpPr>
            <p:cNvPr id="30" name="Прямая соединительная линия 29">
              <a:extLst>
                <a:ext uri="{FF2B5EF4-FFF2-40B4-BE49-F238E27FC236}">
                  <a16:creationId xmlns:a16="http://schemas.microsoft.com/office/drawing/2014/main" id="{B8EBB5B2-7D83-0C4E-86CF-A8C41AEEBD72}"/>
                </a:ext>
              </a:extLst>
            </p:cNvPr>
            <p:cNvCxnSpPr>
              <a:cxnSpLocks/>
            </p:cNvCxnSpPr>
            <p:nvPr/>
          </p:nvCxnSpPr>
          <p:spPr bwMode="auto">
            <a:xfrm>
              <a:off x="10823848" y="4553744"/>
              <a:ext cx="10402024" cy="0"/>
            </a:xfrm>
            <a:prstGeom prst="line">
              <a:avLst/>
            </a:prstGeom>
            <a:blipFill dpi="0" rotWithShape="0">
              <a:blip r:embed="rId3"/>
              <a:srcRect/>
              <a:tile tx="0" ty="0" sx="100000" sy="100000" flip="none" algn="tl"/>
            </a:blipFill>
            <a:ln w="50800" cap="flat" cmpd="sng" algn="ctr">
              <a:solidFill>
                <a:schemeClr val="accent2"/>
              </a:solidFill>
              <a:prstDash val="solid"/>
              <a:miter lim="400000"/>
              <a:headEnd type="none" w="med" len="med"/>
              <a:tailEnd type="none" w="med" len="med"/>
            </a:ln>
            <a:effectLst/>
          </p:spPr>
        </p:cxnSp>
      </p:grpSp>
      <p:grpSp>
        <p:nvGrpSpPr>
          <p:cNvPr id="15" name="Группа 14">
            <a:extLst>
              <a:ext uri="{FF2B5EF4-FFF2-40B4-BE49-F238E27FC236}">
                <a16:creationId xmlns:a16="http://schemas.microsoft.com/office/drawing/2014/main" id="{128E87F7-8FBE-2845-B0F4-EC44CBC0361C}"/>
              </a:ext>
            </a:extLst>
          </p:cNvPr>
          <p:cNvGrpSpPr/>
          <p:nvPr/>
        </p:nvGrpSpPr>
        <p:grpSpPr>
          <a:xfrm>
            <a:off x="11255896" y="5173437"/>
            <a:ext cx="10729192" cy="1693974"/>
            <a:chOff x="10791468" y="2859770"/>
            <a:chExt cx="10729192" cy="1693974"/>
          </a:xfrm>
        </p:grpSpPr>
        <p:sp>
          <p:nvSpPr>
            <p:cNvPr id="16" name="Text Box 3">
              <a:extLst>
                <a:ext uri="{FF2B5EF4-FFF2-40B4-BE49-F238E27FC236}">
                  <a16:creationId xmlns:a16="http://schemas.microsoft.com/office/drawing/2014/main" id="{B1F30D52-4615-CA45-9C45-5FA826555EE3}"/>
                </a:ext>
              </a:extLst>
            </p:cNvPr>
            <p:cNvSpPr txBox="1">
              <a:spLocks/>
            </p:cNvSpPr>
            <p:nvPr/>
          </p:nvSpPr>
          <p:spPr bwMode="auto">
            <a:xfrm>
              <a:off x="10791468" y="2859770"/>
              <a:ext cx="2343761" cy="6191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lnSpc>
                  <a:spcPct val="120000"/>
                </a:lnSpc>
                <a:defRPr/>
              </a:pPr>
              <a:r>
                <a:rPr lang="en-US" altLang="x-none" sz="2800" b="1" dirty="0">
                  <a:solidFill>
                    <a:schemeClr val="accent2"/>
                  </a:solidFill>
                  <a:latin typeface="Montserrat Semi"/>
                  <a:ea typeface="Montserrat Semi" charset="0"/>
                  <a:cs typeface="Montserrat Semi" charset="0"/>
                  <a:sym typeface="Poppins Medium" charset="0"/>
                </a:rPr>
                <a:t>ABOUT MY RESEARCH</a:t>
              </a:r>
              <a:endParaRPr lang="x-none" altLang="x-none" sz="2800" b="1" dirty="0">
                <a:solidFill>
                  <a:schemeClr val="accent2"/>
                </a:solidFill>
                <a:latin typeface="Montserrat Semi"/>
                <a:ea typeface="Montserrat Semi" charset="0"/>
                <a:cs typeface="Montserrat Semi" charset="0"/>
                <a:sym typeface="Poppins Medium" charset="0"/>
              </a:endParaRPr>
            </a:p>
          </p:txBody>
        </p:sp>
        <p:sp>
          <p:nvSpPr>
            <p:cNvPr id="17" name="Rectangle 1">
              <a:extLst>
                <a:ext uri="{FF2B5EF4-FFF2-40B4-BE49-F238E27FC236}">
                  <a16:creationId xmlns:a16="http://schemas.microsoft.com/office/drawing/2014/main" id="{1C348964-2ECF-CC4A-8590-BFE7CC0CBF88}"/>
                </a:ext>
              </a:extLst>
            </p:cNvPr>
            <p:cNvSpPr>
              <a:spLocks noChangeArrowheads="1"/>
            </p:cNvSpPr>
            <p:nvPr/>
          </p:nvSpPr>
          <p:spPr bwMode="auto">
            <a:xfrm>
              <a:off x="13710924" y="2873304"/>
              <a:ext cx="7809736"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sz="3000" dirty="0">
                  <a:solidFill>
                    <a:srgbClr val="FDF9FF"/>
                  </a:solidFill>
                  <a:latin typeface="Calibri" panose="020F0502020204030204" pitchFamily="34" charset="0"/>
                  <a:cs typeface="Open Sans" panose="020B0606030504020204" pitchFamily="34" charset="0"/>
                </a:rPr>
                <a:t>Introduction to UTS ALA and outline of research thesis, </a:t>
              </a:r>
              <a:r>
                <a:rPr lang="en-US" altLang="en-US" sz="3000" dirty="0" smtClean="0">
                  <a:solidFill>
                    <a:srgbClr val="FDF9FF"/>
                  </a:solidFill>
                  <a:latin typeface="Calibri" panose="020F0502020204030204" pitchFamily="34" charset="0"/>
                  <a:cs typeface="Open Sans" panose="020B0606030504020204" pitchFamily="34" charset="0"/>
                </a:rPr>
                <a:t>aims, objectives and approach.</a:t>
              </a:r>
              <a:endParaRPr lang="en-US" altLang="en-US" sz="3000" dirty="0">
                <a:solidFill>
                  <a:srgbClr val="FDF9FF"/>
                </a:solidFill>
                <a:latin typeface="Calibri" panose="020F0502020204030204" pitchFamily="34" charset="0"/>
                <a:cs typeface="Open Sans" panose="020B0606030504020204" pitchFamily="34" charset="0"/>
              </a:endParaRPr>
            </a:p>
          </p:txBody>
        </p:sp>
        <p:cxnSp>
          <p:nvCxnSpPr>
            <p:cNvPr id="18" name="Прямая соединительная линия 17">
              <a:extLst>
                <a:ext uri="{FF2B5EF4-FFF2-40B4-BE49-F238E27FC236}">
                  <a16:creationId xmlns:a16="http://schemas.microsoft.com/office/drawing/2014/main" id="{301EA57E-9F4F-9949-9791-F76DE29E83B5}"/>
                </a:ext>
              </a:extLst>
            </p:cNvPr>
            <p:cNvCxnSpPr>
              <a:cxnSpLocks/>
            </p:cNvCxnSpPr>
            <p:nvPr/>
          </p:nvCxnSpPr>
          <p:spPr bwMode="auto">
            <a:xfrm>
              <a:off x="10823848" y="4553744"/>
              <a:ext cx="10402024" cy="0"/>
            </a:xfrm>
            <a:prstGeom prst="line">
              <a:avLst/>
            </a:prstGeom>
            <a:blipFill dpi="0" rotWithShape="0">
              <a:blip r:embed="rId3"/>
              <a:srcRect/>
              <a:tile tx="0" ty="0" sx="100000" sy="100000" flip="none" algn="tl"/>
            </a:blipFill>
            <a:ln w="50800" cap="flat" cmpd="sng" algn="ctr">
              <a:solidFill>
                <a:schemeClr val="accent2"/>
              </a:solidFill>
              <a:prstDash val="solid"/>
              <a:miter lim="400000"/>
              <a:headEnd type="none" w="med" len="med"/>
              <a:tailEnd type="none" w="med" len="med"/>
            </a:ln>
            <a:effectLst/>
          </p:spPr>
        </p:cxnSp>
      </p:grpSp>
      <p:grpSp>
        <p:nvGrpSpPr>
          <p:cNvPr id="19" name="Группа 18">
            <a:extLst>
              <a:ext uri="{FF2B5EF4-FFF2-40B4-BE49-F238E27FC236}">
                <a16:creationId xmlns:a16="http://schemas.microsoft.com/office/drawing/2014/main" id="{0A158A64-A067-5141-88E1-AE96F8BE7BB4}"/>
              </a:ext>
            </a:extLst>
          </p:cNvPr>
          <p:cNvGrpSpPr/>
          <p:nvPr/>
        </p:nvGrpSpPr>
        <p:grpSpPr>
          <a:xfrm>
            <a:off x="11255895" y="7593745"/>
            <a:ext cx="10729193" cy="619165"/>
            <a:chOff x="10791467" y="2859770"/>
            <a:chExt cx="10729193" cy="619165"/>
          </a:xfrm>
        </p:grpSpPr>
        <p:sp>
          <p:nvSpPr>
            <p:cNvPr id="22" name="Text Box 3">
              <a:extLst>
                <a:ext uri="{FF2B5EF4-FFF2-40B4-BE49-F238E27FC236}">
                  <a16:creationId xmlns:a16="http://schemas.microsoft.com/office/drawing/2014/main" id="{7C15C987-7DC7-6549-B8C2-285770888255}"/>
                </a:ext>
              </a:extLst>
            </p:cNvPr>
            <p:cNvSpPr txBox="1">
              <a:spLocks/>
            </p:cNvSpPr>
            <p:nvPr/>
          </p:nvSpPr>
          <p:spPr bwMode="auto">
            <a:xfrm>
              <a:off x="10791467" y="2859771"/>
              <a:ext cx="2624669" cy="6191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lnSpc>
                  <a:spcPct val="120000"/>
                </a:lnSpc>
                <a:defRPr/>
              </a:pPr>
              <a:r>
                <a:rPr lang="en-US" altLang="x-none" sz="2800" b="1" dirty="0" smtClean="0">
                  <a:solidFill>
                    <a:schemeClr val="accent2"/>
                  </a:solidFill>
                  <a:latin typeface="Montserrat Semi"/>
                  <a:ea typeface="Montserrat Semi" charset="0"/>
                  <a:cs typeface="Montserrat Semi" charset="0"/>
                  <a:sym typeface="Poppins Medium" charset="0"/>
                </a:rPr>
                <a:t>Q&amp;A</a:t>
              </a:r>
              <a:endParaRPr lang="x-none" altLang="x-none" sz="2800" b="1" dirty="0">
                <a:solidFill>
                  <a:schemeClr val="accent2"/>
                </a:solidFill>
                <a:latin typeface="Montserrat Semi"/>
                <a:ea typeface="Montserrat Semi" charset="0"/>
                <a:cs typeface="Montserrat Semi" charset="0"/>
                <a:sym typeface="Poppins Medium" charset="0"/>
              </a:endParaRPr>
            </a:p>
          </p:txBody>
        </p:sp>
        <p:sp>
          <p:nvSpPr>
            <p:cNvPr id="23" name="Rectangle 1">
              <a:extLst>
                <a:ext uri="{FF2B5EF4-FFF2-40B4-BE49-F238E27FC236}">
                  <a16:creationId xmlns:a16="http://schemas.microsoft.com/office/drawing/2014/main" id="{948EAA0C-1546-B646-9E24-E3EC0B3B055C}"/>
                </a:ext>
              </a:extLst>
            </p:cNvPr>
            <p:cNvSpPr>
              <a:spLocks noChangeArrowheads="1"/>
            </p:cNvSpPr>
            <p:nvPr/>
          </p:nvSpPr>
          <p:spPr bwMode="auto">
            <a:xfrm>
              <a:off x="13710924" y="2859770"/>
              <a:ext cx="7809736"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sz="3000" dirty="0" smtClean="0">
                  <a:solidFill>
                    <a:srgbClr val="FDF9FF"/>
                  </a:solidFill>
                  <a:latin typeface="Calibri" panose="020F0502020204030204" pitchFamily="34" charset="0"/>
                  <a:cs typeface="Open Sans" panose="020B0606030504020204" pitchFamily="34" charset="0"/>
                </a:rPr>
                <a:t>Question time.</a:t>
              </a:r>
              <a:endParaRPr lang="en-US" altLang="en-US" sz="3000" dirty="0">
                <a:solidFill>
                  <a:srgbClr val="FDF9FF"/>
                </a:solidFill>
                <a:latin typeface="Calibri" panose="020F0502020204030204" pitchFamily="34" charset="0"/>
                <a:cs typeface="Open Sans" panose="020B0606030504020204" pitchFamily="34" charset="0"/>
              </a:endParaRPr>
            </a:p>
          </p:txBody>
        </p:sp>
      </p:grpSp>
      <p:grpSp>
        <p:nvGrpSpPr>
          <p:cNvPr id="24" name="Группа 6">
            <a:extLst>
              <a:ext uri="{FF2B5EF4-FFF2-40B4-BE49-F238E27FC236}">
                <a16:creationId xmlns:a16="http://schemas.microsoft.com/office/drawing/2014/main" id="{13B0C741-074D-3D40-94CE-AFEA100E4499}"/>
              </a:ext>
            </a:extLst>
          </p:cNvPr>
          <p:cNvGrpSpPr/>
          <p:nvPr/>
        </p:nvGrpSpPr>
        <p:grpSpPr>
          <a:xfrm>
            <a:off x="1805565" y="11610528"/>
            <a:ext cx="9217024" cy="1682775"/>
            <a:chOff x="5261253" y="11805083"/>
            <a:chExt cx="2206145" cy="1682775"/>
          </a:xfrm>
        </p:grpSpPr>
        <p:sp>
          <p:nvSpPr>
            <p:cNvPr id="25" name="Text Box 3">
              <a:extLst>
                <a:ext uri="{FF2B5EF4-FFF2-40B4-BE49-F238E27FC236}">
                  <a16:creationId xmlns:a16="http://schemas.microsoft.com/office/drawing/2014/main" id="{F8FD8994-56D8-6641-8A44-02CE1E305E0D}"/>
                </a:ext>
              </a:extLst>
            </p:cNvPr>
            <p:cNvSpPr txBox="1">
              <a:spLocks/>
            </p:cNvSpPr>
            <p:nvPr/>
          </p:nvSpPr>
          <p:spPr bwMode="auto">
            <a:xfrm>
              <a:off x="5279232" y="11805083"/>
              <a:ext cx="2160240" cy="5589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2800" b="1" spc="600" dirty="0">
                  <a:solidFill>
                    <a:schemeClr val="accent2"/>
                  </a:solidFill>
                  <a:latin typeface="Montserrat Semi"/>
                  <a:ea typeface="Montserrat Semi" charset="0"/>
                  <a:cs typeface="Montserrat Semi" charset="0"/>
                  <a:sym typeface="Poppins Medium" charset="0"/>
                </a:rPr>
                <a:t>NTTW3</a:t>
              </a:r>
              <a:r>
                <a:rPr lang="en-US" altLang="x-none" sz="2800" b="1" spc="600" dirty="0">
                  <a:solidFill>
                    <a:srgbClr val="1F1F1F"/>
                  </a:solidFill>
                  <a:latin typeface="Montserrat Semi"/>
                  <a:ea typeface="Montserrat Semi" charset="0"/>
                  <a:cs typeface="Montserrat Semi" charset="0"/>
                  <a:sym typeface="Poppins Medium" charset="0"/>
                </a:rPr>
                <a:t> </a:t>
              </a:r>
              <a:r>
                <a:rPr lang="en-US" altLang="x-none" sz="2800" b="1" spc="600" dirty="0">
                  <a:solidFill>
                    <a:schemeClr val="tx1"/>
                  </a:solidFill>
                  <a:latin typeface="Montserrat Semi"/>
                  <a:ea typeface="Montserrat Semi" charset="0"/>
                  <a:cs typeface="Montserrat Semi" charset="0"/>
                  <a:sym typeface="Poppins Medium" charset="0"/>
                </a:rPr>
                <a:t>LIGHTNING TALK</a:t>
              </a:r>
              <a:endParaRPr lang="x-none" altLang="x-none" sz="2800" b="1" spc="600" dirty="0">
                <a:solidFill>
                  <a:schemeClr val="tx1"/>
                </a:solidFill>
                <a:latin typeface="Montserrat Semi"/>
                <a:ea typeface="Montserrat Semi" charset="0"/>
                <a:cs typeface="Montserrat Semi" charset="0"/>
                <a:sym typeface="Poppins Medium" charset="0"/>
              </a:endParaRPr>
            </a:p>
          </p:txBody>
        </p:sp>
        <p:sp>
          <p:nvSpPr>
            <p:cNvPr id="27" name="Rectangle 1">
              <a:extLst>
                <a:ext uri="{FF2B5EF4-FFF2-40B4-BE49-F238E27FC236}">
                  <a16:creationId xmlns:a16="http://schemas.microsoft.com/office/drawing/2014/main" id="{BB21A084-5331-3C41-BCC6-5D2AFAA87545}"/>
                </a:ext>
              </a:extLst>
            </p:cNvPr>
            <p:cNvSpPr>
              <a:spLocks noChangeArrowheads="1"/>
            </p:cNvSpPr>
            <p:nvPr/>
          </p:nvSpPr>
          <p:spPr bwMode="auto">
            <a:xfrm>
              <a:off x="5261253" y="12150889"/>
              <a:ext cx="2206145" cy="133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80000"/>
                </a:lnSpc>
              </a:pPr>
              <a:r>
                <a:rPr lang="en-US" altLang="en-US" sz="2400" spc="600" dirty="0">
                  <a:solidFill>
                    <a:schemeClr val="tx1"/>
                  </a:solidFill>
                  <a:latin typeface="Calibri" panose="020F0502020204030204" pitchFamily="34" charset="0"/>
                  <a:cs typeface="Open Sans" panose="020B0606030504020204" pitchFamily="34" charset="0"/>
                </a:rPr>
                <a:t>EVANTHIA SAMARAS | 25 OCTOBER 2018</a:t>
              </a:r>
            </a:p>
          </p:txBody>
        </p:sp>
      </p:grpSp>
    </p:spTree>
    <p:extLst>
      <p:ext uri="{BB962C8B-B14F-4D97-AF65-F5344CB8AC3E}">
        <p14:creationId xmlns:p14="http://schemas.microsoft.com/office/powerpoint/2010/main" val="4699425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Box 3">
            <a:extLst>
              <a:ext uri="{FF2B5EF4-FFF2-40B4-BE49-F238E27FC236}">
                <a16:creationId xmlns:a16="http://schemas.microsoft.com/office/drawing/2014/main" id="{6744E674-7208-E647-A3EF-2D6384DD97E8}"/>
              </a:ext>
            </a:extLst>
          </p:cNvPr>
          <p:cNvSpPr txBox="1">
            <a:spLocks/>
          </p:cNvSpPr>
          <p:nvPr/>
        </p:nvSpPr>
        <p:spPr bwMode="auto">
          <a:xfrm>
            <a:off x="1750840" y="2537520"/>
            <a:ext cx="11089232" cy="1723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3000" b="1" dirty="0">
                <a:solidFill>
                  <a:schemeClr val="bg1"/>
                </a:solidFill>
                <a:latin typeface="Montserrat Semi"/>
                <a:ea typeface="Montserrat Semi" charset="0"/>
                <a:cs typeface="Montserrat Semi" charset="0"/>
                <a:sym typeface="Poppins Medium" charset="0"/>
              </a:rPr>
              <a:t>FILM</a:t>
            </a:r>
          </a:p>
          <a:p>
            <a:pPr eaLnBrk="1">
              <a:defRPr/>
            </a:pPr>
            <a:r>
              <a:rPr lang="en-US" altLang="x-none" sz="13000" b="1" dirty="0">
                <a:solidFill>
                  <a:schemeClr val="accent2"/>
                </a:solidFill>
                <a:latin typeface="Montserrat Semi"/>
                <a:ea typeface="Montserrat Semi" charset="0"/>
                <a:cs typeface="Montserrat Semi" charset="0"/>
                <a:sym typeface="Poppins Medium" charset="0"/>
              </a:rPr>
              <a:t>VISUAL EFFECTS</a:t>
            </a:r>
          </a:p>
        </p:txBody>
      </p:sp>
      <p:sp>
        <p:nvSpPr>
          <p:cNvPr id="8" name="Прямоугольник 7">
            <a:extLst>
              <a:ext uri="{FF2B5EF4-FFF2-40B4-BE49-F238E27FC236}">
                <a16:creationId xmlns:a16="http://schemas.microsoft.com/office/drawing/2014/main" id="{C8FA08AA-2BD2-C64E-993B-7BAF5F5B281E}"/>
              </a:ext>
            </a:extLst>
          </p:cNvPr>
          <p:cNvSpPr/>
          <p:nvPr/>
        </p:nvSpPr>
        <p:spPr bwMode="auto">
          <a:xfrm>
            <a:off x="23209250" y="1096962"/>
            <a:ext cx="1174750" cy="11523600"/>
          </a:xfrm>
          <a:prstGeom prst="rect">
            <a:avLst/>
          </a:prstGeom>
          <a:solidFill>
            <a:schemeClr val="bg1"/>
          </a:soli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grpSp>
        <p:nvGrpSpPr>
          <p:cNvPr id="9" name="Группа 15">
            <a:extLst>
              <a:ext uri="{FF2B5EF4-FFF2-40B4-BE49-F238E27FC236}">
                <a16:creationId xmlns:a16="http://schemas.microsoft.com/office/drawing/2014/main" id="{F8A18519-845A-5641-89D7-805094EDA63C}"/>
              </a:ext>
            </a:extLst>
          </p:cNvPr>
          <p:cNvGrpSpPr/>
          <p:nvPr/>
        </p:nvGrpSpPr>
        <p:grpSpPr>
          <a:xfrm>
            <a:off x="1966343" y="0"/>
            <a:ext cx="2652259" cy="852857"/>
            <a:chOff x="5852543" y="11138079"/>
            <a:chExt cx="2652259" cy="852857"/>
          </a:xfrm>
        </p:grpSpPr>
        <p:sp>
          <p:nvSpPr>
            <p:cNvPr id="10" name="Прямоугольник 16">
              <a:extLst>
                <a:ext uri="{FF2B5EF4-FFF2-40B4-BE49-F238E27FC236}">
                  <a16:creationId xmlns:a16="http://schemas.microsoft.com/office/drawing/2014/main" id="{23FA1A9D-ED14-A541-A40C-E3BC0C7EAAEA}"/>
                </a:ext>
              </a:extLst>
            </p:cNvPr>
            <p:cNvSpPr/>
            <p:nvPr/>
          </p:nvSpPr>
          <p:spPr bwMode="auto">
            <a:xfrm rot="5400000">
              <a:off x="6752244" y="10315665"/>
              <a:ext cx="852857" cy="2497686"/>
            </a:xfrm>
            <a:prstGeom prst="rect">
              <a:avLst/>
            </a:prstGeom>
            <a:solidFill>
              <a:schemeClr val="accent2"/>
            </a:soli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sp>
          <p:nvSpPr>
            <p:cNvPr id="11" name="Text Box 3">
              <a:extLst>
                <a:ext uri="{FF2B5EF4-FFF2-40B4-BE49-F238E27FC236}">
                  <a16:creationId xmlns:a16="http://schemas.microsoft.com/office/drawing/2014/main" id="{87182632-DB36-9A4C-9BB1-FEA08E784C12}"/>
                </a:ext>
              </a:extLst>
            </p:cNvPr>
            <p:cNvSpPr txBox="1">
              <a:spLocks/>
            </p:cNvSpPr>
            <p:nvPr/>
          </p:nvSpPr>
          <p:spPr bwMode="auto">
            <a:xfrm>
              <a:off x="5852543" y="11315877"/>
              <a:ext cx="2652259" cy="5332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algn="ctr" eaLnBrk="1">
                <a:defRPr/>
              </a:pPr>
              <a:r>
                <a:rPr lang="en-AU" altLang="x-none" sz="2800" b="1" dirty="0">
                  <a:solidFill>
                    <a:srgbClr val="1F1F1F"/>
                  </a:solidFill>
                  <a:latin typeface="Montserrat Semi"/>
                  <a:ea typeface="Montserrat Semi" charset="0"/>
                  <a:cs typeface="Montserrat Semi" charset="0"/>
                  <a:sym typeface="Poppins Medium" charset="0"/>
                </a:rPr>
                <a:t>PART 1</a:t>
              </a:r>
              <a:endParaRPr lang="x-none" altLang="x-none" sz="2800" b="1" dirty="0">
                <a:solidFill>
                  <a:srgbClr val="1F1F1F"/>
                </a:solidFill>
                <a:latin typeface="Montserrat Semi"/>
                <a:ea typeface="Montserrat Semi" charset="0"/>
                <a:cs typeface="Montserrat Semi" charset="0"/>
                <a:sym typeface="Poppins Medium" charset="0"/>
              </a:endParaRPr>
            </a:p>
          </p:txBody>
        </p:sp>
      </p:grpSp>
      <p:sp>
        <p:nvSpPr>
          <p:cNvPr id="20" name="Rectangle 1">
            <a:extLst>
              <a:ext uri="{FF2B5EF4-FFF2-40B4-BE49-F238E27FC236}">
                <a16:creationId xmlns:a16="http://schemas.microsoft.com/office/drawing/2014/main" id="{91569D39-CD36-FF4D-A8B8-922DF5B31D12}"/>
              </a:ext>
            </a:extLst>
          </p:cNvPr>
          <p:cNvSpPr>
            <a:spLocks noChangeArrowheads="1"/>
          </p:cNvSpPr>
          <p:nvPr/>
        </p:nvSpPr>
        <p:spPr bwMode="auto">
          <a:xfrm>
            <a:off x="12119992" y="12826206"/>
            <a:ext cx="12192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dirty="0">
                <a:solidFill>
                  <a:srgbClr val="1F1F1F"/>
                </a:solidFill>
                <a:latin typeface="Calibri" panose="020F0502020204030204" pitchFamily="34" charset="0"/>
                <a:cs typeface="Open Sans" panose="020B0606030504020204" pitchFamily="34" charset="0"/>
              </a:rPr>
              <a:t>FILM: </a:t>
            </a:r>
            <a:r>
              <a:rPr lang="en-US" altLang="en-US" i="1" dirty="0">
                <a:solidFill>
                  <a:srgbClr val="1F1F1F"/>
                </a:solidFill>
                <a:latin typeface="Calibri" panose="020F0502020204030204" pitchFamily="34" charset="0"/>
                <a:cs typeface="Open Sans" panose="020B0606030504020204" pitchFamily="34" charset="0"/>
              </a:rPr>
              <a:t>THE AVENGERS </a:t>
            </a:r>
            <a:r>
              <a:rPr lang="en-US" altLang="en-US" dirty="0">
                <a:solidFill>
                  <a:srgbClr val="1F1F1F"/>
                </a:solidFill>
                <a:latin typeface="Calibri" panose="020F0502020204030204" pitchFamily="34" charset="0"/>
                <a:cs typeface="Open Sans" panose="020B0606030504020204" pitchFamily="34" charset="0"/>
              </a:rPr>
              <a:t>(2012) | STUDIO: MARVEL STUDIOS, WALT DISNEY PICTURES | VFX: ILM | IMAGE SOURCE: </a:t>
            </a:r>
            <a:r>
              <a:rPr lang="en-US" altLang="en-US" dirty="0">
                <a:solidFill>
                  <a:srgbClr val="1F1F1F"/>
                </a:solidFill>
                <a:latin typeface="Calibri" panose="020F0502020204030204" pitchFamily="34" charset="0"/>
                <a:cs typeface="Open Sans" panose="020B0606030504020204" pitchFamily="34" charset="0"/>
                <a:hlinkClick r:id="rId3"/>
              </a:rPr>
              <a:t>http://cinefex.com/blog/greenscreen/</a:t>
            </a:r>
            <a:r>
              <a:rPr lang="en-US" altLang="en-US" dirty="0">
                <a:solidFill>
                  <a:srgbClr val="1F1F1F"/>
                </a:solidFill>
                <a:latin typeface="Calibri" panose="020F0502020204030204" pitchFamily="34" charset="0"/>
                <a:cs typeface="Open Sans" panose="020B0606030504020204" pitchFamily="34" charset="0"/>
              </a:rPr>
              <a:t> </a:t>
            </a:r>
          </a:p>
        </p:txBody>
      </p:sp>
      <p:pic>
        <p:nvPicPr>
          <p:cNvPr id="6" name="Picture Placeholder 5">
            <a:extLst>
              <a:ext uri="{FF2B5EF4-FFF2-40B4-BE49-F238E27FC236}">
                <a16:creationId xmlns:a16="http://schemas.microsoft.com/office/drawing/2014/main" id="{E710BD31-5D89-3F40-8096-D8C33099340B}"/>
              </a:ext>
            </a:extLst>
          </p:cNvPr>
          <p:cNvPicPr>
            <a:picLocks noGrp="1"/>
          </p:cNvPicPr>
          <p:nvPr>
            <p:ph type="pic" sz="quarter" idx="18"/>
          </p:nvPr>
        </p:nvPicPr>
        <p:blipFill>
          <a:blip r:embed="rId4" cstate="hqprint">
            <a:extLst>
              <a:ext uri="{28A0092B-C50C-407E-A947-70E740481C1C}">
                <a14:useLocalDpi xmlns:a14="http://schemas.microsoft.com/office/drawing/2010/main"/>
              </a:ext>
            </a:extLst>
          </a:blip>
          <a:srcRect/>
          <a:stretch>
            <a:fillRect/>
          </a:stretch>
        </p:blipFill>
        <p:spPr>
          <a:xfrm>
            <a:off x="12193250" y="1097832"/>
            <a:ext cx="11016000" cy="11521860"/>
          </a:xfrm>
        </p:spPr>
      </p:pic>
      <p:grpSp>
        <p:nvGrpSpPr>
          <p:cNvPr id="12" name="Группа 6">
            <a:extLst>
              <a:ext uri="{FF2B5EF4-FFF2-40B4-BE49-F238E27FC236}">
                <a16:creationId xmlns:a16="http://schemas.microsoft.com/office/drawing/2014/main" id="{13B0C741-074D-3D40-94CE-AFEA100E4499}"/>
              </a:ext>
            </a:extLst>
          </p:cNvPr>
          <p:cNvGrpSpPr/>
          <p:nvPr/>
        </p:nvGrpSpPr>
        <p:grpSpPr>
          <a:xfrm>
            <a:off x="1750840" y="11601714"/>
            <a:ext cx="9217024" cy="1017978"/>
            <a:chOff x="5261253" y="11805083"/>
            <a:chExt cx="2206145" cy="1017978"/>
          </a:xfrm>
        </p:grpSpPr>
        <p:sp>
          <p:nvSpPr>
            <p:cNvPr id="16" name="Text Box 3">
              <a:extLst>
                <a:ext uri="{FF2B5EF4-FFF2-40B4-BE49-F238E27FC236}">
                  <a16:creationId xmlns:a16="http://schemas.microsoft.com/office/drawing/2014/main" id="{F8FD8994-56D8-6641-8A44-02CE1E305E0D}"/>
                </a:ext>
              </a:extLst>
            </p:cNvPr>
            <p:cNvSpPr txBox="1">
              <a:spLocks/>
            </p:cNvSpPr>
            <p:nvPr/>
          </p:nvSpPr>
          <p:spPr bwMode="auto">
            <a:xfrm>
              <a:off x="5279232" y="11805083"/>
              <a:ext cx="2160240" cy="5589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2800" b="1" spc="600" dirty="0">
                  <a:solidFill>
                    <a:schemeClr val="accent2"/>
                  </a:solidFill>
                  <a:latin typeface="Montserrat Semi"/>
                  <a:ea typeface="Montserrat Semi" charset="0"/>
                  <a:cs typeface="Montserrat Semi" charset="0"/>
                  <a:sym typeface="Poppins Medium" charset="0"/>
                </a:rPr>
                <a:t>NTTW3</a:t>
              </a:r>
              <a:r>
                <a:rPr lang="en-US" altLang="x-none" sz="2800" b="1" spc="600" dirty="0">
                  <a:solidFill>
                    <a:srgbClr val="1F1F1F"/>
                  </a:solidFill>
                  <a:latin typeface="Montserrat Semi"/>
                  <a:ea typeface="Montserrat Semi" charset="0"/>
                  <a:cs typeface="Montserrat Semi" charset="0"/>
                  <a:sym typeface="Poppins Medium" charset="0"/>
                </a:rPr>
                <a:t> </a:t>
              </a:r>
              <a:r>
                <a:rPr lang="en-US" altLang="x-none" sz="2800" b="1" spc="600" dirty="0">
                  <a:solidFill>
                    <a:schemeClr val="bg1"/>
                  </a:solidFill>
                  <a:latin typeface="Montserrat Semi"/>
                  <a:ea typeface="Montserrat Semi" charset="0"/>
                  <a:cs typeface="Montserrat Semi" charset="0"/>
                  <a:sym typeface="Poppins Medium" charset="0"/>
                </a:rPr>
                <a:t>LIGHTNING TALK</a:t>
              </a:r>
              <a:endParaRPr lang="x-none" altLang="x-none" sz="2800" b="1" spc="600" dirty="0">
                <a:solidFill>
                  <a:schemeClr val="bg1"/>
                </a:solidFill>
                <a:latin typeface="Montserrat Semi"/>
                <a:ea typeface="Montserrat Semi" charset="0"/>
                <a:cs typeface="Montserrat Semi" charset="0"/>
                <a:sym typeface="Poppins Medium" charset="0"/>
              </a:endParaRPr>
            </a:p>
          </p:txBody>
        </p:sp>
        <p:sp>
          <p:nvSpPr>
            <p:cNvPr id="17" name="Rectangle 1">
              <a:extLst>
                <a:ext uri="{FF2B5EF4-FFF2-40B4-BE49-F238E27FC236}">
                  <a16:creationId xmlns:a16="http://schemas.microsoft.com/office/drawing/2014/main" id="{BB21A084-5331-3C41-BCC6-5D2AFAA87545}"/>
                </a:ext>
              </a:extLst>
            </p:cNvPr>
            <p:cNvSpPr>
              <a:spLocks noChangeArrowheads="1"/>
            </p:cNvSpPr>
            <p:nvPr/>
          </p:nvSpPr>
          <p:spPr bwMode="auto">
            <a:xfrm>
              <a:off x="5261253" y="12150889"/>
              <a:ext cx="2206145" cy="672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80000"/>
                </a:lnSpc>
              </a:pPr>
              <a:r>
                <a:rPr lang="en-US" altLang="en-US" sz="2400" spc="600" dirty="0">
                  <a:solidFill>
                    <a:schemeClr val="bg1"/>
                  </a:solidFill>
                  <a:latin typeface="Calibri" panose="020F0502020204030204" pitchFamily="34" charset="0"/>
                  <a:cs typeface="Open Sans" panose="020B0606030504020204" pitchFamily="34" charset="0"/>
                </a:rPr>
                <a:t>EVANTHIA SAMARAS | 25 OCTOBER 2018</a:t>
              </a:r>
            </a:p>
          </p:txBody>
        </p:sp>
      </p:grpSp>
    </p:spTree>
    <p:extLst>
      <p:ext uri="{BB962C8B-B14F-4D97-AF65-F5344CB8AC3E}">
        <p14:creationId xmlns:p14="http://schemas.microsoft.com/office/powerpoint/2010/main" val="276569629"/>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Box 3">
            <a:extLst>
              <a:ext uri="{FF2B5EF4-FFF2-40B4-BE49-F238E27FC236}">
                <a16:creationId xmlns:a16="http://schemas.microsoft.com/office/drawing/2014/main" id="{6744E674-7208-E647-A3EF-2D6384DD97E8}"/>
              </a:ext>
            </a:extLst>
          </p:cNvPr>
          <p:cNvSpPr txBox="1">
            <a:spLocks/>
          </p:cNvSpPr>
          <p:nvPr/>
        </p:nvSpPr>
        <p:spPr bwMode="auto">
          <a:xfrm>
            <a:off x="1246784" y="1096962"/>
            <a:ext cx="11089232" cy="1723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b="1" dirty="0">
                <a:solidFill>
                  <a:schemeClr val="tx1"/>
                </a:solidFill>
                <a:latin typeface="Montserrat Semi"/>
                <a:ea typeface="Montserrat Semi" charset="0"/>
                <a:cs typeface="Montserrat Semi" charset="0"/>
                <a:sym typeface="Poppins Medium" charset="0"/>
              </a:rPr>
              <a:t>ABOUT THE </a:t>
            </a:r>
          </a:p>
          <a:p>
            <a:pPr eaLnBrk="1">
              <a:defRPr/>
            </a:pPr>
            <a:r>
              <a:rPr lang="en-US" altLang="x-none" sz="10000" b="1" dirty="0">
                <a:solidFill>
                  <a:schemeClr val="accent2"/>
                </a:solidFill>
                <a:latin typeface="Montserrat Semi"/>
                <a:ea typeface="Montserrat Semi" charset="0"/>
                <a:cs typeface="Montserrat Semi" charset="0"/>
                <a:sym typeface="Poppins Medium" charset="0"/>
              </a:rPr>
              <a:t>VFX INDUSTRY</a:t>
            </a:r>
            <a:endParaRPr lang="x-none" altLang="x-none" sz="10000" b="1" dirty="0">
              <a:solidFill>
                <a:schemeClr val="accent2"/>
              </a:solidFill>
              <a:latin typeface="Montserrat Semi"/>
              <a:ea typeface="Montserrat Semi" charset="0"/>
              <a:cs typeface="Montserrat Semi" charset="0"/>
              <a:sym typeface="Poppins Medium" charset="0"/>
            </a:endParaRPr>
          </a:p>
        </p:txBody>
      </p:sp>
      <p:sp>
        <p:nvSpPr>
          <p:cNvPr id="8" name="Прямоугольник 7">
            <a:extLst>
              <a:ext uri="{FF2B5EF4-FFF2-40B4-BE49-F238E27FC236}">
                <a16:creationId xmlns:a16="http://schemas.microsoft.com/office/drawing/2014/main" id="{C8FA08AA-2BD2-C64E-993B-7BAF5F5B281E}"/>
              </a:ext>
            </a:extLst>
          </p:cNvPr>
          <p:cNvSpPr/>
          <p:nvPr/>
        </p:nvSpPr>
        <p:spPr bwMode="auto">
          <a:xfrm>
            <a:off x="23209250" y="1096962"/>
            <a:ext cx="1174750" cy="11523600"/>
          </a:xfrm>
          <a:prstGeom prst="rect">
            <a:avLst/>
          </a:prstGeom>
          <a:solidFill>
            <a:schemeClr val="bg1"/>
          </a:soli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sp>
        <p:nvSpPr>
          <p:cNvPr id="20" name="Rectangle 1">
            <a:extLst>
              <a:ext uri="{FF2B5EF4-FFF2-40B4-BE49-F238E27FC236}">
                <a16:creationId xmlns:a16="http://schemas.microsoft.com/office/drawing/2014/main" id="{91569D39-CD36-FF4D-A8B8-922DF5B31D12}"/>
              </a:ext>
            </a:extLst>
          </p:cNvPr>
          <p:cNvSpPr>
            <a:spLocks noChangeArrowheads="1"/>
          </p:cNvSpPr>
          <p:nvPr/>
        </p:nvSpPr>
        <p:spPr bwMode="auto">
          <a:xfrm>
            <a:off x="13272120" y="12830853"/>
            <a:ext cx="1072919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dirty="0">
                <a:solidFill>
                  <a:schemeClr val="tx1"/>
                </a:solidFill>
                <a:latin typeface="Calibri" panose="020F0502020204030204" pitchFamily="34" charset="0"/>
                <a:cs typeface="Open Sans" panose="020B0606030504020204" pitchFamily="34" charset="0"/>
              </a:rPr>
              <a:t>FILM: </a:t>
            </a:r>
            <a:r>
              <a:rPr lang="en-US" altLang="en-US" i="1" dirty="0">
                <a:solidFill>
                  <a:schemeClr val="tx1"/>
                </a:solidFill>
                <a:latin typeface="Calibri" panose="020F0502020204030204" pitchFamily="34" charset="0"/>
                <a:cs typeface="Open Sans" panose="020B0606030504020204" pitchFamily="34" charset="0"/>
              </a:rPr>
              <a:t>GRAVITY </a:t>
            </a:r>
            <a:r>
              <a:rPr lang="en-US" altLang="en-US" dirty="0">
                <a:solidFill>
                  <a:schemeClr val="tx1"/>
                </a:solidFill>
                <a:latin typeface="Calibri" panose="020F0502020204030204" pitchFamily="34" charset="0"/>
                <a:cs typeface="Open Sans" panose="020B0606030504020204" pitchFamily="34" charset="0"/>
              </a:rPr>
              <a:t>(2013) | STUDIO: WARNER BROS. | VFX: FRAMESTORE | IMAGE SOURCE: </a:t>
            </a:r>
          </a:p>
          <a:p>
            <a:r>
              <a:rPr lang="en-US" altLang="en-US" dirty="0">
                <a:solidFill>
                  <a:srgbClr val="1F1F1F"/>
                </a:solidFill>
                <a:latin typeface="Calibri" panose="020F0502020204030204" pitchFamily="34" charset="0"/>
                <a:cs typeface="Open Sans" panose="020B0606030504020204" pitchFamily="34" charset="0"/>
                <a:hlinkClick r:id="rId3"/>
              </a:rPr>
              <a:t>https://brightside.me/</a:t>
            </a:r>
            <a:r>
              <a:rPr lang="en-US" altLang="en-US" dirty="0">
                <a:solidFill>
                  <a:srgbClr val="1F1F1F"/>
                </a:solidFill>
                <a:latin typeface="Calibri" panose="020F0502020204030204" pitchFamily="34" charset="0"/>
                <a:cs typeface="Open Sans" panose="020B0606030504020204" pitchFamily="34" charset="0"/>
              </a:rPr>
              <a:t> </a:t>
            </a:r>
          </a:p>
        </p:txBody>
      </p:sp>
      <p:pic>
        <p:nvPicPr>
          <p:cNvPr id="17" name="Picture Placeholder 16">
            <a:extLst>
              <a:ext uri="{FF2B5EF4-FFF2-40B4-BE49-F238E27FC236}">
                <a16:creationId xmlns:a16="http://schemas.microsoft.com/office/drawing/2014/main" id="{E482F7F8-2B58-6F41-8202-64F7AC4E4A85}"/>
              </a:ext>
            </a:extLst>
          </p:cNvPr>
          <p:cNvPicPr>
            <a:picLocks noGrp="1" noChangeAspect="1"/>
          </p:cNvPicPr>
          <p:nvPr>
            <p:ph type="pic" sz="quarter" idx="4294967295"/>
          </p:nvPr>
        </p:nvPicPr>
        <p:blipFill>
          <a:blip r:embed="rId4" cstate="hqprint">
            <a:extLst>
              <a:ext uri="{28A0092B-C50C-407E-A947-70E740481C1C}">
                <a14:useLocalDpi xmlns:a14="http://schemas.microsoft.com/office/drawing/2010/main"/>
              </a:ext>
            </a:extLst>
          </a:blip>
          <a:srcRect/>
          <a:stretch>
            <a:fillRect/>
          </a:stretch>
        </p:blipFill>
        <p:spPr>
          <a:xfrm>
            <a:off x="13366750" y="1096963"/>
            <a:ext cx="11017250" cy="11523662"/>
          </a:xfrm>
        </p:spPr>
      </p:pic>
      <p:sp>
        <p:nvSpPr>
          <p:cNvPr id="12" name="Rectangle 1">
            <a:extLst>
              <a:ext uri="{FF2B5EF4-FFF2-40B4-BE49-F238E27FC236}">
                <a16:creationId xmlns:a16="http://schemas.microsoft.com/office/drawing/2014/main" id="{FE72C67D-5CF9-654C-A5C3-B78916423B32}"/>
              </a:ext>
            </a:extLst>
          </p:cNvPr>
          <p:cNvSpPr>
            <a:spLocks noChangeArrowheads="1"/>
          </p:cNvSpPr>
          <p:nvPr/>
        </p:nvSpPr>
        <p:spPr bwMode="auto">
          <a:xfrm>
            <a:off x="1246784" y="4553744"/>
            <a:ext cx="11305256" cy="7571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en-US" sz="3000" dirty="0">
                <a:solidFill>
                  <a:schemeClr val="tx1"/>
                </a:solidFill>
                <a:latin typeface="Calibri" panose="020F0502020204030204" pitchFamily="34" charset="0"/>
                <a:cs typeface="Open Sans" panose="020B0606030504020204" pitchFamily="34" charset="0"/>
              </a:rPr>
              <a:t>Visual effects (VFX) are one of the many creative toolsets available to filmmakers to visually represent concepts, themes, environments, characters and performances to audiences via the big (or small) screen. </a:t>
            </a:r>
          </a:p>
          <a:p>
            <a:pPr algn="just">
              <a:lnSpc>
                <a:spcPct val="150000"/>
              </a:lnSpc>
            </a:pPr>
            <a:endParaRPr lang="en-US" altLang="en-US" sz="1200" dirty="0">
              <a:solidFill>
                <a:schemeClr val="tx1"/>
              </a:solidFill>
              <a:latin typeface="Calibri" panose="020F0502020204030204" pitchFamily="34" charset="0"/>
              <a:cs typeface="Open Sans" panose="020B0606030504020204" pitchFamily="34" charset="0"/>
            </a:endParaRPr>
          </a:p>
          <a:p>
            <a:pPr algn="just">
              <a:lnSpc>
                <a:spcPct val="150000"/>
              </a:lnSpc>
            </a:pPr>
            <a:r>
              <a:rPr lang="en-US" altLang="en-US" sz="3000" dirty="0">
                <a:solidFill>
                  <a:schemeClr val="tx1"/>
                </a:solidFill>
                <a:latin typeface="Calibri" panose="020F0502020204030204" pitchFamily="34" charset="0"/>
                <a:cs typeface="Open Sans" panose="020B0606030504020204" pitchFamily="34" charset="0"/>
              </a:rPr>
              <a:t>VFX work spans from pre to post production. It includes such tasks as pre-</a:t>
            </a:r>
            <a:r>
              <a:rPr lang="en-US" altLang="en-US" sz="3000" dirty="0" err="1">
                <a:solidFill>
                  <a:schemeClr val="tx1"/>
                </a:solidFill>
                <a:latin typeface="Calibri" panose="020F0502020204030204" pitchFamily="34" charset="0"/>
                <a:cs typeface="Open Sans" panose="020B0606030504020204" pitchFamily="34" charset="0"/>
              </a:rPr>
              <a:t>visualisation</a:t>
            </a:r>
            <a:r>
              <a:rPr lang="en-US" altLang="en-US" sz="3000" dirty="0">
                <a:solidFill>
                  <a:schemeClr val="tx1"/>
                </a:solidFill>
                <a:latin typeface="Calibri" panose="020F0502020204030204" pitchFamily="34" charset="0"/>
                <a:cs typeface="Open Sans" panose="020B0606030504020204" pitchFamily="34" charset="0"/>
              </a:rPr>
              <a:t>, tracking, modelling, rigging, texturing and surfacing, lighting, matte painting, effects and digital compositing [1].</a:t>
            </a:r>
          </a:p>
          <a:p>
            <a:pPr algn="just">
              <a:lnSpc>
                <a:spcPct val="150000"/>
              </a:lnSpc>
            </a:pPr>
            <a:endParaRPr lang="en-US" altLang="en-US" sz="1200" dirty="0">
              <a:solidFill>
                <a:schemeClr val="tx1"/>
              </a:solidFill>
              <a:latin typeface="Calibri" panose="020F0502020204030204" pitchFamily="34" charset="0"/>
              <a:cs typeface="Open Sans" panose="020B0606030504020204" pitchFamily="34" charset="0"/>
            </a:endParaRPr>
          </a:p>
          <a:p>
            <a:pPr algn="just">
              <a:lnSpc>
                <a:spcPct val="150000"/>
              </a:lnSpc>
            </a:pPr>
            <a:r>
              <a:rPr lang="en-US" altLang="en-US" sz="3000" dirty="0">
                <a:solidFill>
                  <a:schemeClr val="tx1"/>
                </a:solidFill>
                <a:latin typeface="Calibri" panose="020F0502020204030204" pitchFamily="34" charset="0"/>
                <a:cs typeface="Open Sans" panose="020B0606030504020204" pitchFamily="34" charset="0"/>
              </a:rPr>
              <a:t>The industry is made up of over 500 companies situated all over the world. VFX companies bid on film VFX work to work on “shots” in film projects. Much of the industry relies on work from Hollywood film studio projects.</a:t>
            </a:r>
          </a:p>
        </p:txBody>
      </p:sp>
      <p:sp>
        <p:nvSpPr>
          <p:cNvPr id="16" name="Rectangle 1">
            <a:extLst>
              <a:ext uri="{FF2B5EF4-FFF2-40B4-BE49-F238E27FC236}">
                <a16:creationId xmlns:a16="http://schemas.microsoft.com/office/drawing/2014/main" id="{91569D39-CD36-FF4D-A8B8-922DF5B31D12}"/>
              </a:ext>
            </a:extLst>
          </p:cNvPr>
          <p:cNvSpPr>
            <a:spLocks noChangeArrowheads="1"/>
          </p:cNvSpPr>
          <p:nvPr/>
        </p:nvSpPr>
        <p:spPr bwMode="auto">
          <a:xfrm>
            <a:off x="1246784" y="12830853"/>
            <a:ext cx="1130525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dirty="0">
                <a:solidFill>
                  <a:schemeClr val="tx1"/>
                </a:solidFill>
                <a:latin typeface="Calibri" panose="020F0502020204030204" pitchFamily="34" charset="0"/>
                <a:cs typeface="Open Sans" panose="020B0606030504020204" pitchFamily="34" charset="0"/>
              </a:rPr>
              <a:t>[1] Jean Chung, H. 2011, 'Global visual effects pipelines: an interview with Hannes </a:t>
            </a:r>
            <a:r>
              <a:rPr lang="en-US" altLang="en-US" dirty="0" err="1">
                <a:solidFill>
                  <a:schemeClr val="tx1"/>
                </a:solidFill>
                <a:latin typeface="Calibri" panose="020F0502020204030204" pitchFamily="34" charset="0"/>
                <a:cs typeface="Open Sans" panose="020B0606030504020204" pitchFamily="34" charset="0"/>
              </a:rPr>
              <a:t>Ricklefs</a:t>
            </a:r>
            <a:r>
              <a:rPr lang="en-US" altLang="en-US" dirty="0">
                <a:solidFill>
                  <a:schemeClr val="tx1"/>
                </a:solidFill>
                <a:latin typeface="Calibri" panose="020F0502020204030204" pitchFamily="34" charset="0"/>
                <a:cs typeface="Open Sans" panose="020B0606030504020204" pitchFamily="34" charset="0"/>
              </a:rPr>
              <a:t>', </a:t>
            </a:r>
            <a:r>
              <a:rPr lang="en-US" altLang="en-US" i="1" dirty="0">
                <a:solidFill>
                  <a:schemeClr val="tx1"/>
                </a:solidFill>
                <a:latin typeface="Calibri" panose="020F0502020204030204" pitchFamily="34" charset="0"/>
                <a:cs typeface="Open Sans" panose="020B0606030504020204" pitchFamily="34" charset="0"/>
              </a:rPr>
              <a:t>Media Fields Journal</a:t>
            </a:r>
            <a:r>
              <a:rPr lang="en-US" altLang="en-US" dirty="0">
                <a:solidFill>
                  <a:schemeClr val="tx1"/>
                </a:solidFill>
                <a:latin typeface="Calibri" panose="020F0502020204030204" pitchFamily="34" charset="0"/>
                <a:cs typeface="Open Sans" panose="020B0606030504020204" pitchFamily="34" charset="0"/>
              </a:rPr>
              <a:t>, no. 2, pp. 1–9.</a:t>
            </a:r>
          </a:p>
        </p:txBody>
      </p:sp>
    </p:spTree>
    <p:extLst>
      <p:ext uri="{BB962C8B-B14F-4D97-AF65-F5344CB8AC3E}">
        <p14:creationId xmlns:p14="http://schemas.microsoft.com/office/powerpoint/2010/main" val="2785028521"/>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00599865-69BD-BC41-8D35-A82460E76DFB}"/>
              </a:ext>
            </a:extLst>
          </p:cNvPr>
          <p:cNvSpPr txBox="1">
            <a:spLocks/>
          </p:cNvSpPr>
          <p:nvPr/>
        </p:nvSpPr>
        <p:spPr bwMode="auto">
          <a:xfrm>
            <a:off x="1462808" y="1375395"/>
            <a:ext cx="11731394" cy="34592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b="1" dirty="0">
                <a:solidFill>
                  <a:srgbClr val="FDF9FF"/>
                </a:solidFill>
                <a:latin typeface="Montserrat Semi"/>
                <a:ea typeface="Montserrat Semi" charset="0"/>
                <a:cs typeface="Montserrat Semi" charset="0"/>
                <a:sym typeface="Poppins Medium" charset="0"/>
              </a:rPr>
              <a:t>VFX ARCHIVING </a:t>
            </a:r>
          </a:p>
          <a:p>
            <a:pPr eaLnBrk="1">
              <a:defRPr/>
            </a:pPr>
            <a:r>
              <a:rPr lang="en-US" altLang="x-none" sz="10000" b="1" dirty="0">
                <a:solidFill>
                  <a:schemeClr val="accent2"/>
                </a:solidFill>
                <a:latin typeface="Montserrat Semi"/>
                <a:ea typeface="Montserrat Semi" charset="0"/>
                <a:cs typeface="Montserrat Semi" charset="0"/>
                <a:sym typeface="Poppins Medium" charset="0"/>
              </a:rPr>
              <a:t>CURRENT STATE</a:t>
            </a:r>
            <a:endParaRPr lang="x-none" altLang="x-none" sz="10000" b="1" dirty="0">
              <a:solidFill>
                <a:schemeClr val="accent2"/>
              </a:solidFill>
              <a:latin typeface="Montserrat Semi"/>
              <a:ea typeface="Montserrat Semi" charset="0"/>
              <a:cs typeface="Montserrat Semi" charset="0"/>
              <a:sym typeface="Poppins Medium" charset="0"/>
            </a:endParaRPr>
          </a:p>
        </p:txBody>
      </p:sp>
      <p:sp>
        <p:nvSpPr>
          <p:cNvPr id="13" name="Rectangle 1">
            <a:extLst>
              <a:ext uri="{FF2B5EF4-FFF2-40B4-BE49-F238E27FC236}">
                <a16:creationId xmlns:a16="http://schemas.microsoft.com/office/drawing/2014/main" id="{61A71B35-2017-5246-A2B8-7B8FDC95EA5A}"/>
              </a:ext>
            </a:extLst>
          </p:cNvPr>
          <p:cNvSpPr>
            <a:spLocks noChangeArrowheads="1"/>
          </p:cNvSpPr>
          <p:nvPr/>
        </p:nvSpPr>
        <p:spPr bwMode="auto">
          <a:xfrm>
            <a:off x="1462808" y="5055258"/>
            <a:ext cx="12161709" cy="747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en-US" sz="3000" dirty="0">
                <a:solidFill>
                  <a:srgbClr val="FDF9FF"/>
                </a:solidFill>
                <a:latin typeface="Calibri" panose="020F0502020204030204" pitchFamily="34" charset="0"/>
                <a:cs typeface="Open Sans" panose="020B0606030504020204" pitchFamily="34" charset="0"/>
              </a:rPr>
              <a:t>VFX practitioners presently view archiving as a process of back up and ongoing maintenance; as opposed to a series of managed activities designed to facilitate the long-term digital preservation of their records. </a:t>
            </a:r>
          </a:p>
          <a:p>
            <a:pPr algn="just">
              <a:lnSpc>
                <a:spcPct val="150000"/>
              </a:lnSpc>
            </a:pPr>
            <a:endParaRPr lang="en-US" altLang="en-US" sz="1000" dirty="0">
              <a:solidFill>
                <a:srgbClr val="FDF9FF"/>
              </a:solidFill>
              <a:latin typeface="Calibri" panose="020F0502020204030204" pitchFamily="34" charset="0"/>
              <a:cs typeface="Open Sans" panose="020B0606030504020204" pitchFamily="34" charset="0"/>
            </a:endParaRPr>
          </a:p>
          <a:p>
            <a:pPr algn="just">
              <a:lnSpc>
                <a:spcPct val="150000"/>
              </a:lnSpc>
            </a:pPr>
            <a:r>
              <a:rPr lang="en-US" altLang="en-US" sz="3000" dirty="0">
                <a:solidFill>
                  <a:srgbClr val="FDF9FF"/>
                </a:solidFill>
                <a:latin typeface="Calibri" panose="020F0502020204030204" pitchFamily="34" charset="0"/>
                <a:cs typeface="Open Sans" panose="020B0606030504020204" pitchFamily="34" charset="0"/>
              </a:rPr>
              <a:t>Film studios, the content “owners” of many VFX records, do not stipulate consistent requirements for VFX records delivery and archiving. </a:t>
            </a:r>
          </a:p>
          <a:p>
            <a:pPr algn="just">
              <a:lnSpc>
                <a:spcPct val="150000"/>
              </a:lnSpc>
            </a:pPr>
            <a:endParaRPr lang="en-US" altLang="en-US" sz="1000" dirty="0">
              <a:solidFill>
                <a:srgbClr val="FDF9FF"/>
              </a:solidFill>
              <a:latin typeface="Calibri" panose="020F0502020204030204" pitchFamily="34" charset="0"/>
              <a:cs typeface="Open Sans" panose="020B0606030504020204" pitchFamily="34" charset="0"/>
            </a:endParaRPr>
          </a:p>
          <a:p>
            <a:pPr algn="just">
              <a:lnSpc>
                <a:spcPct val="150000"/>
              </a:lnSpc>
            </a:pPr>
            <a:r>
              <a:rPr lang="en-US" altLang="en-US" sz="3000" dirty="0">
                <a:solidFill>
                  <a:srgbClr val="FDF9FF"/>
                </a:solidFill>
                <a:latin typeface="Calibri" panose="020F0502020204030204" pitchFamily="34" charset="0"/>
                <a:cs typeface="Open Sans" panose="020B0606030504020204" pitchFamily="34" charset="0"/>
              </a:rPr>
              <a:t>As a result:</a:t>
            </a:r>
          </a:p>
          <a:p>
            <a:pPr marL="457200" indent="-457200" algn="just">
              <a:lnSpc>
                <a:spcPct val="150000"/>
              </a:lnSpc>
              <a:buFont typeface="Arial" panose="020B0604020202020204" pitchFamily="34" charset="0"/>
              <a:buChar char="•"/>
            </a:pPr>
            <a:r>
              <a:rPr lang="en-US" altLang="en-US" sz="3000" dirty="0">
                <a:solidFill>
                  <a:srgbClr val="FDF9FF"/>
                </a:solidFill>
                <a:latin typeface="Calibri" panose="020F0502020204030204" pitchFamily="34" charset="0"/>
                <a:cs typeface="Open Sans" panose="020B0606030504020204" pitchFamily="34" charset="0"/>
              </a:rPr>
              <a:t>there are no established archival and preservation practices within the VFX industry</a:t>
            </a:r>
          </a:p>
          <a:p>
            <a:pPr marL="457200" indent="-457200" algn="just">
              <a:lnSpc>
                <a:spcPct val="150000"/>
              </a:lnSpc>
              <a:buFont typeface="Arial" panose="020B0604020202020204" pitchFamily="34" charset="0"/>
              <a:buChar char="•"/>
            </a:pPr>
            <a:r>
              <a:rPr lang="en-US" altLang="en-US" sz="3000" dirty="0">
                <a:solidFill>
                  <a:srgbClr val="FDF9FF"/>
                </a:solidFill>
                <a:latin typeface="Calibri" panose="020F0502020204030204" pitchFamily="34" charset="0"/>
                <a:cs typeface="Open Sans" panose="020B0606030504020204" pitchFamily="34" charset="0"/>
              </a:rPr>
              <a:t>the records are currently at high risk of becoming unmanageable and lost over time.</a:t>
            </a:r>
          </a:p>
        </p:txBody>
      </p:sp>
      <p:sp>
        <p:nvSpPr>
          <p:cNvPr id="14" name="Прямоугольник 13">
            <a:extLst>
              <a:ext uri="{FF2B5EF4-FFF2-40B4-BE49-F238E27FC236}">
                <a16:creationId xmlns:a16="http://schemas.microsoft.com/office/drawing/2014/main" id="{1F8AAA38-D3E3-2C49-89F9-D1CBC39ADF01}"/>
              </a:ext>
            </a:extLst>
          </p:cNvPr>
          <p:cNvSpPr/>
          <p:nvPr/>
        </p:nvSpPr>
        <p:spPr bwMode="auto">
          <a:xfrm>
            <a:off x="14920270" y="1529408"/>
            <a:ext cx="8144938" cy="10836000"/>
          </a:xfrm>
          <a:prstGeom prst="rect">
            <a:avLst/>
          </a:prstGeom>
          <a:noFill/>
          <a:ln w="38100" cap="flat" cmpd="sng" algn="ctr">
            <a:solidFill>
              <a:schemeClr val="accent2"/>
            </a:solid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sp>
        <p:nvSpPr>
          <p:cNvPr id="20" name="Text Box 3">
            <a:extLst>
              <a:ext uri="{FF2B5EF4-FFF2-40B4-BE49-F238E27FC236}">
                <a16:creationId xmlns:a16="http://schemas.microsoft.com/office/drawing/2014/main" id="{40ACE7A3-EB55-3A4A-8DA9-9A707E6B5918}"/>
              </a:ext>
            </a:extLst>
          </p:cNvPr>
          <p:cNvSpPr txBox="1">
            <a:spLocks/>
          </p:cNvSpPr>
          <p:nvPr/>
        </p:nvSpPr>
        <p:spPr bwMode="auto">
          <a:xfrm>
            <a:off x="15620107" y="2177480"/>
            <a:ext cx="6614956" cy="6191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lnSpc>
                <a:spcPct val="120000"/>
              </a:lnSpc>
              <a:defRPr/>
            </a:pPr>
            <a:r>
              <a:rPr lang="en-US" altLang="x-none" sz="3200" b="1" dirty="0">
                <a:solidFill>
                  <a:schemeClr val="accent2"/>
                </a:solidFill>
                <a:latin typeface="Montserrat Semi"/>
                <a:ea typeface="Montserrat Semi" charset="0"/>
                <a:cs typeface="Montserrat Semi" charset="0"/>
                <a:sym typeface="Poppins Medium" charset="0"/>
              </a:rPr>
              <a:t>CHALLENGE #1 Complex</a:t>
            </a:r>
            <a:endParaRPr lang="x-none" altLang="x-none" sz="3200" b="1" dirty="0">
              <a:solidFill>
                <a:schemeClr val="accent2"/>
              </a:solidFill>
              <a:latin typeface="Montserrat Semi"/>
              <a:ea typeface="Montserrat Semi" charset="0"/>
              <a:cs typeface="Montserrat Semi" charset="0"/>
              <a:sym typeface="Poppins Medium" charset="0"/>
            </a:endParaRPr>
          </a:p>
        </p:txBody>
      </p:sp>
      <p:sp>
        <p:nvSpPr>
          <p:cNvPr id="21" name="Rectangle 1">
            <a:extLst>
              <a:ext uri="{FF2B5EF4-FFF2-40B4-BE49-F238E27FC236}">
                <a16:creationId xmlns:a16="http://schemas.microsoft.com/office/drawing/2014/main" id="{E7BF96DE-5FC1-C246-9DE0-EFF140EFF472}"/>
              </a:ext>
            </a:extLst>
          </p:cNvPr>
          <p:cNvSpPr>
            <a:spLocks noChangeArrowheads="1"/>
          </p:cNvSpPr>
          <p:nvPr/>
        </p:nvSpPr>
        <p:spPr bwMode="auto">
          <a:xfrm>
            <a:off x="15599766" y="2796645"/>
            <a:ext cx="6785946"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sz="3000" dirty="0">
                <a:solidFill>
                  <a:schemeClr val="tx1"/>
                </a:solidFill>
                <a:latin typeface="Calibri" panose="020F0502020204030204" pitchFamily="34" charset="0"/>
                <a:cs typeface="Open Sans" panose="020B0606030504020204" pitchFamily="34" charset="0"/>
              </a:rPr>
              <a:t>VFX records are diverse in size and format and are created and stored in vast volumes on varied mediums</a:t>
            </a:r>
          </a:p>
        </p:txBody>
      </p:sp>
      <p:sp>
        <p:nvSpPr>
          <p:cNvPr id="24" name="Text Box 3">
            <a:extLst>
              <a:ext uri="{FF2B5EF4-FFF2-40B4-BE49-F238E27FC236}">
                <a16:creationId xmlns:a16="http://schemas.microsoft.com/office/drawing/2014/main" id="{8C57BC74-15E8-1F46-A1DA-35277D3BC9E0}"/>
              </a:ext>
            </a:extLst>
          </p:cNvPr>
          <p:cNvSpPr txBox="1">
            <a:spLocks/>
          </p:cNvSpPr>
          <p:nvPr/>
        </p:nvSpPr>
        <p:spPr bwMode="auto">
          <a:xfrm>
            <a:off x="15620107" y="5429904"/>
            <a:ext cx="7116782" cy="6191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lnSpc>
                <a:spcPct val="120000"/>
              </a:lnSpc>
              <a:defRPr/>
            </a:pPr>
            <a:r>
              <a:rPr lang="en-US" altLang="x-none" sz="3200" b="1" dirty="0">
                <a:solidFill>
                  <a:schemeClr val="accent2"/>
                </a:solidFill>
                <a:latin typeface="Montserrat Semi"/>
                <a:ea typeface="Montserrat Semi" charset="0"/>
                <a:cs typeface="Montserrat Semi" charset="0"/>
                <a:sym typeface="Poppins Medium" charset="0"/>
              </a:rPr>
              <a:t>CHALLENGE #2 Multiple agents </a:t>
            </a:r>
            <a:endParaRPr lang="x-none" altLang="x-none" sz="3200" b="1" dirty="0">
              <a:solidFill>
                <a:schemeClr val="accent2"/>
              </a:solidFill>
              <a:latin typeface="Montserrat Semi"/>
              <a:ea typeface="Montserrat Semi" charset="0"/>
              <a:cs typeface="Montserrat Semi" charset="0"/>
              <a:sym typeface="Poppins Medium" charset="0"/>
            </a:endParaRPr>
          </a:p>
        </p:txBody>
      </p:sp>
      <p:sp>
        <p:nvSpPr>
          <p:cNvPr id="25" name="Rectangle 1">
            <a:extLst>
              <a:ext uri="{FF2B5EF4-FFF2-40B4-BE49-F238E27FC236}">
                <a16:creationId xmlns:a16="http://schemas.microsoft.com/office/drawing/2014/main" id="{36098603-A696-C74D-8B0E-AEDD5550D298}"/>
              </a:ext>
            </a:extLst>
          </p:cNvPr>
          <p:cNvSpPr>
            <a:spLocks noChangeArrowheads="1"/>
          </p:cNvSpPr>
          <p:nvPr/>
        </p:nvSpPr>
        <p:spPr bwMode="auto">
          <a:xfrm>
            <a:off x="15599766" y="6049069"/>
            <a:ext cx="6785946"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sz="3000" dirty="0">
                <a:solidFill>
                  <a:srgbClr val="FDF9FF"/>
                </a:solidFill>
                <a:latin typeface="Calibri" panose="020F0502020204030204" pitchFamily="34" charset="0"/>
                <a:cs typeface="Open Sans" panose="020B0606030504020204" pitchFamily="34" charset="0"/>
              </a:rPr>
              <a:t>VFX records are manifested and controlled by multiple creators and owners situated in varied global locations.</a:t>
            </a:r>
          </a:p>
        </p:txBody>
      </p:sp>
      <p:sp>
        <p:nvSpPr>
          <p:cNvPr id="27" name="Text Box 3">
            <a:extLst>
              <a:ext uri="{FF2B5EF4-FFF2-40B4-BE49-F238E27FC236}">
                <a16:creationId xmlns:a16="http://schemas.microsoft.com/office/drawing/2014/main" id="{2188C19B-DFB1-964A-B20B-B3F24B75FA72}"/>
              </a:ext>
            </a:extLst>
          </p:cNvPr>
          <p:cNvSpPr txBox="1">
            <a:spLocks/>
          </p:cNvSpPr>
          <p:nvPr/>
        </p:nvSpPr>
        <p:spPr bwMode="auto">
          <a:xfrm>
            <a:off x="15620106" y="8600578"/>
            <a:ext cx="6765605" cy="6191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lnSpc>
                <a:spcPct val="120000"/>
              </a:lnSpc>
              <a:defRPr/>
            </a:pPr>
            <a:r>
              <a:rPr lang="en-US" altLang="x-none" sz="3200" b="1" dirty="0">
                <a:solidFill>
                  <a:schemeClr val="accent2"/>
                </a:solidFill>
                <a:latin typeface="Montserrat Semi"/>
                <a:ea typeface="Montserrat Semi" charset="0"/>
                <a:cs typeface="Montserrat Semi" charset="0"/>
                <a:sym typeface="Poppins Medium" charset="0"/>
              </a:rPr>
              <a:t>CHALLENGE #3 Obsolescence</a:t>
            </a:r>
            <a:endParaRPr lang="x-none" altLang="x-none" sz="3200" b="1" dirty="0">
              <a:solidFill>
                <a:schemeClr val="accent2"/>
              </a:solidFill>
              <a:latin typeface="Montserrat Semi"/>
              <a:ea typeface="Montserrat Semi" charset="0"/>
              <a:cs typeface="Montserrat Semi" charset="0"/>
              <a:sym typeface="Poppins Medium" charset="0"/>
            </a:endParaRPr>
          </a:p>
        </p:txBody>
      </p:sp>
      <p:sp>
        <p:nvSpPr>
          <p:cNvPr id="28" name="Rectangle 1">
            <a:extLst>
              <a:ext uri="{FF2B5EF4-FFF2-40B4-BE49-F238E27FC236}">
                <a16:creationId xmlns:a16="http://schemas.microsoft.com/office/drawing/2014/main" id="{3DEE19C1-F5B7-2547-8840-FBFBC26922AD}"/>
              </a:ext>
            </a:extLst>
          </p:cNvPr>
          <p:cNvSpPr>
            <a:spLocks noChangeArrowheads="1"/>
          </p:cNvSpPr>
          <p:nvPr/>
        </p:nvSpPr>
        <p:spPr bwMode="auto">
          <a:xfrm>
            <a:off x="15599765" y="9219743"/>
            <a:ext cx="7137123" cy="2400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sz="3000" dirty="0">
                <a:solidFill>
                  <a:srgbClr val="FDF9FF"/>
                </a:solidFill>
                <a:latin typeface="Calibri" panose="020F0502020204030204" pitchFamily="34" charset="0"/>
                <a:cs typeface="Open Sans" panose="020B0606030504020204" pitchFamily="34" charset="0"/>
              </a:rPr>
              <a:t>VFX records are destined for obsolescence. They are produced within evolving production pipeline environments using tools, software and hardware that constantly change from project to project.</a:t>
            </a:r>
          </a:p>
        </p:txBody>
      </p:sp>
      <p:cxnSp>
        <p:nvCxnSpPr>
          <p:cNvPr id="30" name="Прямая соединительная линия 29">
            <a:extLst>
              <a:ext uri="{FF2B5EF4-FFF2-40B4-BE49-F238E27FC236}">
                <a16:creationId xmlns:a16="http://schemas.microsoft.com/office/drawing/2014/main" id="{B8EBB5B2-7D83-0C4E-86CF-A8C41AEEBD72}"/>
              </a:ext>
            </a:extLst>
          </p:cNvPr>
          <p:cNvCxnSpPr/>
          <p:nvPr/>
        </p:nvCxnSpPr>
        <p:spPr bwMode="auto">
          <a:xfrm>
            <a:off x="15469458" y="4866026"/>
            <a:ext cx="6765605" cy="0"/>
          </a:xfrm>
          <a:prstGeom prst="line">
            <a:avLst/>
          </a:prstGeom>
          <a:blipFill dpi="0" rotWithShape="0">
            <a:blip r:embed="rId3"/>
            <a:srcRect/>
            <a:tile tx="0" ty="0" sx="100000" sy="100000" flip="none" algn="tl"/>
          </a:blipFill>
          <a:ln w="50800" cap="flat" cmpd="sng" algn="ctr">
            <a:solidFill>
              <a:schemeClr val="accent2"/>
            </a:solidFill>
            <a:prstDash val="solid"/>
            <a:miter lim="400000"/>
            <a:headEnd type="none" w="med" len="med"/>
            <a:tailEnd type="none" w="med" len="med"/>
          </a:ln>
          <a:effectLst/>
        </p:spPr>
      </p:cxnSp>
      <p:cxnSp>
        <p:nvCxnSpPr>
          <p:cNvPr id="31" name="Прямая соединительная линия 30">
            <a:extLst>
              <a:ext uri="{FF2B5EF4-FFF2-40B4-BE49-F238E27FC236}">
                <a16:creationId xmlns:a16="http://schemas.microsoft.com/office/drawing/2014/main" id="{923DCCDC-B617-0A4A-B7D2-579B839ADB0C}"/>
              </a:ext>
            </a:extLst>
          </p:cNvPr>
          <p:cNvCxnSpPr/>
          <p:nvPr/>
        </p:nvCxnSpPr>
        <p:spPr bwMode="auto">
          <a:xfrm>
            <a:off x="15469458" y="8074751"/>
            <a:ext cx="6765605" cy="0"/>
          </a:xfrm>
          <a:prstGeom prst="line">
            <a:avLst/>
          </a:prstGeom>
          <a:blipFill dpi="0" rotWithShape="0">
            <a:blip r:embed="rId3"/>
            <a:srcRect/>
            <a:tile tx="0" ty="0" sx="100000" sy="100000" flip="none" algn="tl"/>
          </a:blipFill>
          <a:ln w="50800" cap="flat" cmpd="sng" algn="ctr">
            <a:solidFill>
              <a:schemeClr val="accent2"/>
            </a:solidFill>
            <a:prstDash val="solid"/>
            <a:miter lim="400000"/>
            <a:headEnd type="none" w="med" len="med"/>
            <a:tailEnd type="none" w="med" len="med"/>
          </a:ln>
          <a:effectLst/>
        </p:spPr>
      </p:cxnSp>
      <p:sp>
        <p:nvSpPr>
          <p:cNvPr id="15" name="Rectangle 1">
            <a:extLst>
              <a:ext uri="{FF2B5EF4-FFF2-40B4-BE49-F238E27FC236}">
                <a16:creationId xmlns:a16="http://schemas.microsoft.com/office/drawing/2014/main" id="{1F47A431-5FB1-8440-B1B3-8206E889CFF4}"/>
              </a:ext>
            </a:extLst>
          </p:cNvPr>
          <p:cNvSpPr>
            <a:spLocks noChangeArrowheads="1"/>
          </p:cNvSpPr>
          <p:nvPr/>
        </p:nvSpPr>
        <p:spPr bwMode="auto">
          <a:xfrm>
            <a:off x="12119992" y="13018153"/>
            <a:ext cx="1189530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a:defRPr/>
            </a:pPr>
            <a:r>
              <a:rPr lang="en-US" altLang="x-none" b="1" spc="600" dirty="0">
                <a:solidFill>
                  <a:schemeClr val="accent2"/>
                </a:solidFill>
                <a:latin typeface="Calibri" panose="020F0502020204030204" pitchFamily="34" charset="0"/>
                <a:ea typeface="Montserrat Semi" charset="0"/>
                <a:cs typeface="Montserrat Semi" charset="0"/>
                <a:sym typeface="Poppins Medium" charset="0"/>
              </a:rPr>
              <a:t>NTTW3</a:t>
            </a:r>
            <a:r>
              <a:rPr lang="en-US" altLang="x-none" spc="600" dirty="0">
                <a:solidFill>
                  <a:srgbClr val="1F1F1F"/>
                </a:solidFill>
                <a:latin typeface="Calibri" panose="020F0502020204030204" pitchFamily="34" charset="0"/>
                <a:ea typeface="Montserrat Semi" charset="0"/>
                <a:cs typeface="Montserrat Semi" charset="0"/>
                <a:sym typeface="Poppins Medium" charset="0"/>
              </a:rPr>
              <a:t> </a:t>
            </a:r>
            <a:r>
              <a:rPr lang="en-US" altLang="x-none" spc="600" dirty="0">
                <a:solidFill>
                  <a:schemeClr val="tx1"/>
                </a:solidFill>
                <a:latin typeface="Calibri" panose="020F0502020204030204" pitchFamily="34" charset="0"/>
                <a:ea typeface="Montserrat Semi" charset="0"/>
                <a:cs typeface="Montserrat Semi" charset="0"/>
                <a:sym typeface="Poppins Medium" charset="0"/>
              </a:rPr>
              <a:t>LIGHTNING TALK | 25 OCTOBER 2018 | EVANTHIA SAMARAS</a:t>
            </a:r>
            <a:endParaRPr lang="x-none" altLang="x-none" spc="600" dirty="0">
              <a:solidFill>
                <a:schemeClr val="tx1"/>
              </a:solidFill>
              <a:latin typeface="Calibri" panose="020F0502020204030204" pitchFamily="34" charset="0"/>
              <a:ea typeface="Montserrat Semi" charset="0"/>
              <a:cs typeface="Montserrat Semi" charset="0"/>
              <a:sym typeface="Poppins Medium" charset="0"/>
            </a:endParaRPr>
          </a:p>
        </p:txBody>
      </p:sp>
    </p:spTree>
    <p:extLst>
      <p:ext uri="{BB962C8B-B14F-4D97-AF65-F5344CB8AC3E}">
        <p14:creationId xmlns:p14="http://schemas.microsoft.com/office/powerpoint/2010/main" val="20351523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 y="0"/>
            <a:ext cx="24384096" cy="13737518"/>
          </a:xfrm>
          <a:prstGeom prst="rect">
            <a:avLst/>
          </a:prstGeom>
        </p:spPr>
      </p:pic>
      <p:sp>
        <p:nvSpPr>
          <p:cNvPr id="9" name="Rectangle 8"/>
          <p:cNvSpPr/>
          <p:nvPr/>
        </p:nvSpPr>
        <p:spPr bwMode="auto">
          <a:xfrm>
            <a:off x="0" y="12906672"/>
            <a:ext cx="24384000" cy="834870"/>
          </a:xfrm>
          <a:prstGeom prst="rect">
            <a:avLst/>
          </a:prstGeom>
          <a:solidFill>
            <a:schemeClr val="accent1">
              <a:lumMod val="10000"/>
            </a:schemeClr>
          </a:solidFill>
          <a:ln w="12700" cap="flat" cmpd="sng" algn="ctr">
            <a:noFill/>
            <a:prstDash val="solid"/>
            <a:miter lim="400000"/>
            <a:headEnd type="none" w="med" len="med"/>
            <a:tailEnd type="none" w="med" len="med"/>
          </a:ln>
          <a:effectLst>
            <a:outerShdw blurRad="25400" algn="ctr" rotWithShape="0">
              <a:srgbClr val="000000">
                <a:alpha val="50000"/>
              </a:srgbClr>
            </a:outerShdw>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en-GB" sz="2000" b="0" i="0" u="none" strike="noStrike" cap="none" normalizeH="0" baseline="0">
              <a:ln>
                <a:noFill/>
              </a:ln>
              <a:solidFill>
                <a:srgbClr val="74808C"/>
              </a:solidFill>
              <a:effectLst/>
              <a:latin typeface="Poppins" charset="0"/>
              <a:ea typeface="Poppins" charset="0"/>
              <a:cs typeface="Poppins" charset="0"/>
              <a:sym typeface="Poppins" charset="0"/>
            </a:endParaRPr>
          </a:p>
        </p:txBody>
      </p:sp>
      <p:sp>
        <p:nvSpPr>
          <p:cNvPr id="14" name="Rectangle 1">
            <a:extLst>
              <a:ext uri="{FF2B5EF4-FFF2-40B4-BE49-F238E27FC236}">
                <a16:creationId xmlns:a16="http://schemas.microsoft.com/office/drawing/2014/main" id="{12C272BB-CBBA-234B-B8BC-CA4D4BBCCEDA}"/>
              </a:ext>
            </a:extLst>
          </p:cNvPr>
          <p:cNvSpPr>
            <a:spLocks noChangeArrowheads="1"/>
          </p:cNvSpPr>
          <p:nvPr/>
        </p:nvSpPr>
        <p:spPr bwMode="auto">
          <a:xfrm>
            <a:off x="12119992" y="13018153"/>
            <a:ext cx="1189530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a:defRPr/>
            </a:pPr>
            <a:r>
              <a:rPr lang="en-US" altLang="x-none" b="1" spc="600" dirty="0">
                <a:solidFill>
                  <a:schemeClr val="accent2"/>
                </a:solidFill>
                <a:latin typeface="Calibri" panose="020F0502020204030204" pitchFamily="34" charset="0"/>
                <a:ea typeface="Montserrat Semi" charset="0"/>
                <a:cs typeface="Montserrat Semi" charset="0"/>
                <a:sym typeface="Poppins Medium" charset="0"/>
              </a:rPr>
              <a:t>NTTW3</a:t>
            </a:r>
            <a:r>
              <a:rPr lang="en-US" altLang="x-none" spc="600" dirty="0">
                <a:solidFill>
                  <a:srgbClr val="1F1F1F"/>
                </a:solidFill>
                <a:latin typeface="Calibri" panose="020F0502020204030204" pitchFamily="34" charset="0"/>
                <a:ea typeface="Montserrat Semi" charset="0"/>
                <a:cs typeface="Montserrat Semi" charset="0"/>
                <a:sym typeface="Poppins Medium" charset="0"/>
              </a:rPr>
              <a:t> </a:t>
            </a:r>
            <a:r>
              <a:rPr lang="en-US" altLang="x-none" spc="600" dirty="0">
                <a:solidFill>
                  <a:schemeClr val="tx1"/>
                </a:solidFill>
                <a:latin typeface="Calibri" panose="020F0502020204030204" pitchFamily="34" charset="0"/>
                <a:ea typeface="Montserrat Semi" charset="0"/>
                <a:cs typeface="Montserrat Semi" charset="0"/>
                <a:sym typeface="Poppins Medium" charset="0"/>
              </a:rPr>
              <a:t>LIGHTNING TALK | 25 OCTOBER 2018 | EVANTHIA SAMARAS</a:t>
            </a:r>
            <a:endParaRPr lang="x-none" altLang="x-none" spc="600" dirty="0">
              <a:solidFill>
                <a:schemeClr val="tx1"/>
              </a:solidFill>
              <a:latin typeface="Calibri" panose="020F0502020204030204" pitchFamily="34" charset="0"/>
              <a:ea typeface="Montserrat Semi" charset="0"/>
              <a:cs typeface="Montserrat Semi" charset="0"/>
              <a:sym typeface="Poppins Medium" charset="0"/>
            </a:endParaRPr>
          </a:p>
        </p:txBody>
      </p:sp>
      <p:sp>
        <p:nvSpPr>
          <p:cNvPr id="10" name="Text Box 3">
            <a:extLst>
              <a:ext uri="{FF2B5EF4-FFF2-40B4-BE49-F238E27FC236}">
                <a16:creationId xmlns:a16="http://schemas.microsoft.com/office/drawing/2014/main" id="{6744E674-7208-E647-A3EF-2D6384DD97E8}"/>
              </a:ext>
            </a:extLst>
          </p:cNvPr>
          <p:cNvSpPr txBox="1">
            <a:spLocks/>
          </p:cNvSpPr>
          <p:nvPr/>
        </p:nvSpPr>
        <p:spPr bwMode="auto">
          <a:xfrm>
            <a:off x="9512252" y="1571150"/>
            <a:ext cx="15193688" cy="114623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Lst>
        </p:spPr>
        <p:txBody>
          <a:bodyPr lIns="38100" tIns="38100" rIns="38100" bIns="38100"/>
          <a:lstStyle/>
          <a:p>
            <a:pPr algn="ctr" eaLnBrk="1">
              <a:defRPr/>
            </a:pPr>
            <a:r>
              <a:rPr lang="en-US" altLang="x-none" sz="12000" b="1" dirty="0" smtClean="0">
                <a:solidFill>
                  <a:schemeClr val="tx1"/>
                </a:solidFill>
                <a:latin typeface="Montserrat Semi"/>
                <a:ea typeface="Montserrat Semi" charset="0"/>
                <a:cs typeface="Montserrat Semi" charset="0"/>
                <a:sym typeface="Poppins Medium" charset="0"/>
              </a:rPr>
              <a:t>CASE</a:t>
            </a:r>
            <a:r>
              <a:rPr lang="en-US" altLang="x-none" sz="12000" b="1" dirty="0" smtClean="0">
                <a:solidFill>
                  <a:schemeClr val="tx1"/>
                </a:solidFill>
                <a:effectLst/>
                <a:latin typeface="Montserrat Semi"/>
                <a:ea typeface="Montserrat Semi" charset="0"/>
                <a:cs typeface="Montserrat Semi" charset="0"/>
                <a:sym typeface="Poppins Medium" charset="0"/>
              </a:rPr>
              <a:t> </a:t>
            </a:r>
            <a:r>
              <a:rPr lang="en-US" altLang="x-none" sz="12000" b="1" dirty="0" smtClean="0">
                <a:solidFill>
                  <a:schemeClr val="accent2"/>
                </a:solidFill>
                <a:effectLst>
                  <a:outerShdw blurRad="50800" dist="38100" dir="10800000" algn="r" rotWithShape="0">
                    <a:prstClr val="black">
                      <a:alpha val="40000"/>
                    </a:prstClr>
                  </a:outerShdw>
                </a:effectLst>
                <a:latin typeface="Montserrat Semi"/>
                <a:ea typeface="Montserrat Semi" charset="0"/>
                <a:cs typeface="Montserrat Semi" charset="0"/>
                <a:sym typeface="Poppins Medium" charset="0"/>
              </a:rPr>
              <a:t>STUDY</a:t>
            </a:r>
            <a:endParaRPr lang="en-US" altLang="x-none" sz="12000" b="1" dirty="0">
              <a:solidFill>
                <a:schemeClr val="accent2"/>
              </a:solidFill>
              <a:effectLst>
                <a:outerShdw blurRad="50800" dist="38100" dir="10800000" algn="r" rotWithShape="0">
                  <a:prstClr val="black">
                    <a:alpha val="40000"/>
                  </a:prstClr>
                </a:outerShdw>
              </a:effectLst>
              <a:latin typeface="Montserrat Semi"/>
              <a:ea typeface="Montserrat Semi" charset="0"/>
              <a:cs typeface="Montserrat Semi" charset="0"/>
              <a:sym typeface="Poppins Medium" charset="0"/>
            </a:endParaRPr>
          </a:p>
        </p:txBody>
      </p:sp>
      <p:sp>
        <p:nvSpPr>
          <p:cNvPr id="11" name="Rectangle 1">
            <a:extLst>
              <a:ext uri="{FF2B5EF4-FFF2-40B4-BE49-F238E27FC236}">
                <a16:creationId xmlns:a16="http://schemas.microsoft.com/office/drawing/2014/main" id="{D58A34C3-45FC-BE47-963C-25ACE0CD0169}"/>
              </a:ext>
            </a:extLst>
          </p:cNvPr>
          <p:cNvSpPr>
            <a:spLocks noChangeArrowheads="1"/>
          </p:cNvSpPr>
          <p:nvPr/>
        </p:nvSpPr>
        <p:spPr bwMode="auto">
          <a:xfrm>
            <a:off x="88962" y="12949119"/>
            <a:ext cx="8031466"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dirty="0">
                <a:solidFill>
                  <a:schemeClr val="tx1"/>
                </a:solidFill>
                <a:latin typeface="Calibri" panose="020F0502020204030204" pitchFamily="34" charset="0"/>
                <a:cs typeface="Open Sans" panose="020B0606030504020204" pitchFamily="34" charset="0"/>
              </a:rPr>
              <a:t>FILM: </a:t>
            </a:r>
            <a:r>
              <a:rPr lang="en-US" altLang="en-US" i="1" dirty="0" smtClean="0">
                <a:solidFill>
                  <a:schemeClr val="tx1"/>
                </a:solidFill>
                <a:latin typeface="Calibri" panose="020F0502020204030204" pitchFamily="34" charset="0"/>
                <a:cs typeface="Open Sans" panose="020B0606030504020204" pitchFamily="34" charset="0"/>
              </a:rPr>
              <a:t>FINDING NEMO </a:t>
            </a:r>
            <a:r>
              <a:rPr lang="en-US" altLang="en-US" dirty="0">
                <a:solidFill>
                  <a:schemeClr val="tx1"/>
                </a:solidFill>
                <a:latin typeface="Calibri" panose="020F0502020204030204" pitchFamily="34" charset="0"/>
                <a:cs typeface="Open Sans" panose="020B0606030504020204" pitchFamily="34" charset="0"/>
              </a:rPr>
              <a:t>(</a:t>
            </a:r>
            <a:r>
              <a:rPr lang="en-US" altLang="en-US" dirty="0" smtClean="0">
                <a:solidFill>
                  <a:schemeClr val="tx1"/>
                </a:solidFill>
                <a:latin typeface="Calibri" panose="020F0502020204030204" pitchFamily="34" charset="0"/>
                <a:cs typeface="Open Sans" panose="020B0606030504020204" pitchFamily="34" charset="0"/>
              </a:rPr>
              <a:t>2003) </a:t>
            </a:r>
            <a:r>
              <a:rPr lang="en-US" altLang="en-US" dirty="0">
                <a:solidFill>
                  <a:schemeClr val="tx1"/>
                </a:solidFill>
                <a:latin typeface="Calibri" panose="020F0502020204030204" pitchFamily="34" charset="0"/>
                <a:cs typeface="Open Sans" panose="020B0606030504020204" pitchFamily="34" charset="0"/>
              </a:rPr>
              <a:t>| STUDIO: </a:t>
            </a:r>
            <a:r>
              <a:rPr lang="en-US" altLang="en-US" dirty="0" smtClean="0">
                <a:solidFill>
                  <a:schemeClr val="tx1"/>
                </a:solidFill>
                <a:latin typeface="Calibri" panose="020F0502020204030204" pitchFamily="34" charset="0"/>
                <a:cs typeface="Open Sans" panose="020B0606030504020204" pitchFamily="34" charset="0"/>
              </a:rPr>
              <a:t>PIXAR ANIMATION STUDIOS, WALT </a:t>
            </a:r>
            <a:r>
              <a:rPr lang="en-US" altLang="en-US" dirty="0">
                <a:solidFill>
                  <a:schemeClr val="tx1"/>
                </a:solidFill>
                <a:latin typeface="Calibri" panose="020F0502020204030204" pitchFamily="34" charset="0"/>
                <a:cs typeface="Open Sans" panose="020B0606030504020204" pitchFamily="34" charset="0"/>
              </a:rPr>
              <a:t>DISNEY PICTURES | </a:t>
            </a:r>
            <a:r>
              <a:rPr lang="en-US" altLang="en-US" dirty="0" smtClean="0">
                <a:solidFill>
                  <a:schemeClr val="tx1"/>
                </a:solidFill>
                <a:latin typeface="Calibri" panose="020F0502020204030204" pitchFamily="34" charset="0"/>
                <a:cs typeface="Open Sans" panose="020B0606030504020204" pitchFamily="34" charset="0"/>
              </a:rPr>
              <a:t>IMAGE </a:t>
            </a:r>
            <a:r>
              <a:rPr lang="en-US" altLang="en-US" dirty="0">
                <a:solidFill>
                  <a:schemeClr val="tx1"/>
                </a:solidFill>
                <a:latin typeface="Calibri" panose="020F0502020204030204" pitchFamily="34" charset="0"/>
                <a:cs typeface="Open Sans" panose="020B0606030504020204" pitchFamily="34" charset="0"/>
              </a:rPr>
              <a:t>SOURCE: </a:t>
            </a:r>
            <a:r>
              <a:rPr lang="en-US" altLang="en-US" dirty="0">
                <a:solidFill>
                  <a:schemeClr val="tx1"/>
                </a:solidFill>
                <a:latin typeface="Calibri" panose="020F0502020204030204" pitchFamily="34" charset="0"/>
                <a:cs typeface="Open Sans" panose="020B0606030504020204" pitchFamily="34" charset="0"/>
                <a:hlinkClick r:id="rId4"/>
              </a:rPr>
              <a:t>https://www.wallpaperup.com</a:t>
            </a:r>
            <a:r>
              <a:rPr lang="en-US" altLang="en-US" dirty="0" smtClean="0">
                <a:solidFill>
                  <a:schemeClr val="tx1"/>
                </a:solidFill>
                <a:latin typeface="Calibri" panose="020F0502020204030204" pitchFamily="34" charset="0"/>
                <a:cs typeface="Open Sans" panose="020B0606030504020204" pitchFamily="34" charset="0"/>
                <a:hlinkClick r:id="rId4"/>
              </a:rPr>
              <a:t>/</a:t>
            </a:r>
            <a:r>
              <a:rPr lang="en-US" altLang="en-US" dirty="0" smtClean="0">
                <a:solidFill>
                  <a:schemeClr val="tx1"/>
                </a:solidFill>
                <a:latin typeface="Calibri" panose="020F0502020204030204" pitchFamily="34" charset="0"/>
                <a:cs typeface="Open Sans" panose="020B0606030504020204" pitchFamily="34" charset="0"/>
              </a:rPr>
              <a:t> </a:t>
            </a:r>
            <a:endParaRPr lang="en-US" altLang="en-US" dirty="0">
              <a:solidFill>
                <a:schemeClr val="tx1"/>
              </a:solidFill>
              <a:latin typeface="Calibri" panose="020F0502020204030204" pitchFamily="34" charset="0"/>
              <a:cs typeface="Open Sans" panose="020B0606030504020204" pitchFamily="34" charset="0"/>
            </a:endParaRPr>
          </a:p>
        </p:txBody>
      </p:sp>
    </p:spTree>
    <p:extLst>
      <p:ext uri="{BB962C8B-B14F-4D97-AF65-F5344CB8AC3E}">
        <p14:creationId xmlns:p14="http://schemas.microsoft.com/office/powerpoint/2010/main" val="681363165"/>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Прямоугольник 7">
            <a:extLst>
              <a:ext uri="{FF2B5EF4-FFF2-40B4-BE49-F238E27FC236}">
                <a16:creationId xmlns:a16="http://schemas.microsoft.com/office/drawing/2014/main" id="{C8FA08AA-2BD2-C64E-993B-7BAF5F5B281E}"/>
              </a:ext>
            </a:extLst>
          </p:cNvPr>
          <p:cNvSpPr/>
          <p:nvPr/>
        </p:nvSpPr>
        <p:spPr bwMode="auto">
          <a:xfrm>
            <a:off x="23209250" y="1096962"/>
            <a:ext cx="1174750" cy="11523600"/>
          </a:xfrm>
          <a:prstGeom prst="rect">
            <a:avLst/>
          </a:prstGeom>
          <a:solidFill>
            <a:schemeClr val="bg1"/>
          </a:soli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grpSp>
        <p:nvGrpSpPr>
          <p:cNvPr id="9" name="Группа 15">
            <a:extLst>
              <a:ext uri="{FF2B5EF4-FFF2-40B4-BE49-F238E27FC236}">
                <a16:creationId xmlns:a16="http://schemas.microsoft.com/office/drawing/2014/main" id="{F8A18519-845A-5641-89D7-805094EDA63C}"/>
              </a:ext>
            </a:extLst>
          </p:cNvPr>
          <p:cNvGrpSpPr/>
          <p:nvPr/>
        </p:nvGrpSpPr>
        <p:grpSpPr>
          <a:xfrm>
            <a:off x="1966343" y="0"/>
            <a:ext cx="2652259" cy="852857"/>
            <a:chOff x="5852543" y="11138079"/>
            <a:chExt cx="2652259" cy="852857"/>
          </a:xfrm>
        </p:grpSpPr>
        <p:sp>
          <p:nvSpPr>
            <p:cNvPr id="10" name="Прямоугольник 16">
              <a:extLst>
                <a:ext uri="{FF2B5EF4-FFF2-40B4-BE49-F238E27FC236}">
                  <a16:creationId xmlns:a16="http://schemas.microsoft.com/office/drawing/2014/main" id="{23FA1A9D-ED14-A541-A40C-E3BC0C7EAAEA}"/>
                </a:ext>
              </a:extLst>
            </p:cNvPr>
            <p:cNvSpPr/>
            <p:nvPr/>
          </p:nvSpPr>
          <p:spPr bwMode="auto">
            <a:xfrm rot="5400000">
              <a:off x="6752244" y="10315665"/>
              <a:ext cx="852857" cy="2497686"/>
            </a:xfrm>
            <a:prstGeom prst="rect">
              <a:avLst/>
            </a:prstGeom>
            <a:solidFill>
              <a:schemeClr val="accent2"/>
            </a:soli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ru-RU" sz="2000" b="0" i="0" u="none" strike="noStrike" cap="none" normalizeH="0" baseline="0" dirty="0">
                <a:ln>
                  <a:noFill/>
                </a:ln>
                <a:solidFill>
                  <a:srgbClr val="74808C"/>
                </a:solidFill>
                <a:effectLst/>
                <a:latin typeface="Poppins" charset="0"/>
                <a:ea typeface="Poppins" charset="0"/>
                <a:cs typeface="Poppins" charset="0"/>
                <a:sym typeface="Poppins" charset="0"/>
              </a:endParaRPr>
            </a:p>
          </p:txBody>
        </p:sp>
        <p:sp>
          <p:nvSpPr>
            <p:cNvPr id="11" name="Text Box 3">
              <a:extLst>
                <a:ext uri="{FF2B5EF4-FFF2-40B4-BE49-F238E27FC236}">
                  <a16:creationId xmlns:a16="http://schemas.microsoft.com/office/drawing/2014/main" id="{87182632-DB36-9A4C-9BB1-FEA08E784C12}"/>
                </a:ext>
              </a:extLst>
            </p:cNvPr>
            <p:cNvSpPr txBox="1">
              <a:spLocks/>
            </p:cNvSpPr>
            <p:nvPr/>
          </p:nvSpPr>
          <p:spPr bwMode="auto">
            <a:xfrm>
              <a:off x="5852543" y="11315877"/>
              <a:ext cx="2652259" cy="5332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algn="ctr" eaLnBrk="1">
                <a:defRPr/>
              </a:pPr>
              <a:r>
                <a:rPr lang="en-AU" altLang="x-none" sz="2800" b="1" dirty="0">
                  <a:solidFill>
                    <a:srgbClr val="1F1F1F"/>
                  </a:solidFill>
                  <a:latin typeface="Montserrat Semi"/>
                  <a:ea typeface="Montserrat Semi" charset="0"/>
                  <a:cs typeface="Montserrat Semi" charset="0"/>
                  <a:sym typeface="Poppins Medium" charset="0"/>
                </a:rPr>
                <a:t>PART 2</a:t>
              </a:r>
              <a:endParaRPr lang="x-none" altLang="x-none" sz="2800" b="1" dirty="0">
                <a:solidFill>
                  <a:srgbClr val="1F1F1F"/>
                </a:solidFill>
                <a:latin typeface="Montserrat Semi"/>
                <a:ea typeface="Montserrat Semi" charset="0"/>
                <a:cs typeface="Montserrat Semi" charset="0"/>
                <a:sym typeface="Poppins Medium" charset="0"/>
              </a:endParaRPr>
            </a:p>
          </p:txBody>
        </p:sp>
      </p:grpSp>
      <p:sp>
        <p:nvSpPr>
          <p:cNvPr id="20" name="Rectangle 1">
            <a:extLst>
              <a:ext uri="{FF2B5EF4-FFF2-40B4-BE49-F238E27FC236}">
                <a16:creationId xmlns:a16="http://schemas.microsoft.com/office/drawing/2014/main" id="{91569D39-CD36-FF4D-A8B8-922DF5B31D12}"/>
              </a:ext>
            </a:extLst>
          </p:cNvPr>
          <p:cNvSpPr>
            <a:spLocks noChangeArrowheads="1"/>
          </p:cNvSpPr>
          <p:nvPr/>
        </p:nvSpPr>
        <p:spPr bwMode="auto">
          <a:xfrm>
            <a:off x="12119992" y="12762656"/>
            <a:ext cx="1159328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dirty="0">
                <a:solidFill>
                  <a:srgbClr val="1F1F1F"/>
                </a:solidFill>
                <a:latin typeface="Calibri" panose="020F0502020204030204" pitchFamily="34" charset="0"/>
                <a:cs typeface="Open Sans" panose="020B0606030504020204" pitchFamily="34" charset="0"/>
              </a:rPr>
              <a:t>FILM: </a:t>
            </a:r>
            <a:r>
              <a:rPr lang="en-US" altLang="en-US" i="1" dirty="0">
                <a:solidFill>
                  <a:srgbClr val="1F1F1F"/>
                </a:solidFill>
                <a:latin typeface="Calibri" panose="020F0502020204030204" pitchFamily="34" charset="0"/>
                <a:cs typeface="Open Sans" panose="020B0606030504020204" pitchFamily="34" charset="0"/>
              </a:rPr>
              <a:t>DEADPOOL </a:t>
            </a:r>
            <a:r>
              <a:rPr lang="en-US" altLang="en-US" dirty="0">
                <a:solidFill>
                  <a:srgbClr val="1F1F1F"/>
                </a:solidFill>
                <a:latin typeface="Calibri" panose="020F0502020204030204" pitchFamily="34" charset="0"/>
                <a:cs typeface="Open Sans" panose="020B0606030504020204" pitchFamily="34" charset="0"/>
              </a:rPr>
              <a:t>(2016) | STUDIO: MARVEL STUDIOS, 20TH CENTURY FOX| VFX: DIGITAL DOMAIN | IMAGE </a:t>
            </a:r>
          </a:p>
          <a:p>
            <a:r>
              <a:rPr lang="en-US" altLang="en-US" dirty="0">
                <a:solidFill>
                  <a:srgbClr val="1F1F1F"/>
                </a:solidFill>
                <a:latin typeface="Calibri" panose="020F0502020204030204" pitchFamily="34" charset="0"/>
                <a:cs typeface="Open Sans" panose="020B0606030504020204" pitchFamily="34" charset="0"/>
              </a:rPr>
              <a:t>SOURCE:  </a:t>
            </a:r>
            <a:r>
              <a:rPr lang="en-US" altLang="en-US" dirty="0">
                <a:solidFill>
                  <a:srgbClr val="1F1F1F"/>
                </a:solidFill>
                <a:latin typeface="Calibri" panose="020F0502020204030204" pitchFamily="34" charset="0"/>
                <a:cs typeface="Open Sans" panose="020B0606030504020204" pitchFamily="34" charset="0"/>
                <a:hlinkClick r:id="rId3"/>
              </a:rPr>
              <a:t>http://www.artofvfx.com/deadpool-alex-wang-vfx-supervisor-digital-domain/</a:t>
            </a:r>
            <a:r>
              <a:rPr lang="en-US" altLang="en-US" dirty="0">
                <a:solidFill>
                  <a:srgbClr val="1F1F1F"/>
                </a:solidFill>
                <a:latin typeface="Calibri" panose="020F0502020204030204" pitchFamily="34" charset="0"/>
                <a:cs typeface="Open Sans" panose="020B0606030504020204" pitchFamily="34" charset="0"/>
              </a:rPr>
              <a:t> </a:t>
            </a:r>
          </a:p>
        </p:txBody>
      </p:sp>
      <p:sp>
        <p:nvSpPr>
          <p:cNvPr id="16" name="Text Box 3">
            <a:extLst>
              <a:ext uri="{FF2B5EF4-FFF2-40B4-BE49-F238E27FC236}">
                <a16:creationId xmlns:a16="http://schemas.microsoft.com/office/drawing/2014/main" id="{8E10525E-DC7B-2A4A-A617-247943023A92}"/>
              </a:ext>
            </a:extLst>
          </p:cNvPr>
          <p:cNvSpPr txBox="1">
            <a:spLocks/>
          </p:cNvSpPr>
          <p:nvPr/>
        </p:nvSpPr>
        <p:spPr bwMode="auto">
          <a:xfrm>
            <a:off x="1750840" y="2537520"/>
            <a:ext cx="11089232" cy="1723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2000" b="1" dirty="0">
                <a:solidFill>
                  <a:schemeClr val="accent2"/>
                </a:solidFill>
                <a:latin typeface="Montserrat Semi"/>
                <a:ea typeface="Montserrat Semi" charset="0"/>
                <a:cs typeface="Montserrat Semi" charset="0"/>
                <a:sym typeface="Poppins Medium" charset="0"/>
              </a:rPr>
              <a:t>DOCTORAL</a:t>
            </a:r>
          </a:p>
          <a:p>
            <a:pPr eaLnBrk="1">
              <a:defRPr/>
            </a:pPr>
            <a:r>
              <a:rPr lang="en-US" altLang="x-none" sz="12000" b="1" dirty="0">
                <a:solidFill>
                  <a:schemeClr val="accent2"/>
                </a:solidFill>
                <a:latin typeface="Montserrat Semi"/>
                <a:ea typeface="Montserrat Semi" charset="0"/>
                <a:cs typeface="Montserrat Semi" charset="0"/>
                <a:sym typeface="Poppins Medium" charset="0"/>
              </a:rPr>
              <a:t>RESEARCH</a:t>
            </a:r>
          </a:p>
          <a:p>
            <a:pPr eaLnBrk="1">
              <a:defRPr/>
            </a:pPr>
            <a:r>
              <a:rPr lang="en-US" altLang="x-none" sz="12000" b="1" dirty="0">
                <a:solidFill>
                  <a:schemeClr val="bg1"/>
                </a:solidFill>
                <a:latin typeface="Montserrat Semi"/>
                <a:ea typeface="Montserrat Semi" charset="0"/>
                <a:cs typeface="Montserrat Semi" charset="0"/>
                <a:sym typeface="Poppins Medium" charset="0"/>
              </a:rPr>
              <a:t>PROJECT</a:t>
            </a:r>
            <a:endParaRPr lang="x-none" altLang="x-none" sz="12000" b="1" dirty="0">
              <a:solidFill>
                <a:schemeClr val="bg1"/>
              </a:solidFill>
              <a:latin typeface="Montserrat Semi"/>
              <a:ea typeface="Montserrat Semi" charset="0"/>
              <a:cs typeface="Montserrat Semi" charset="0"/>
              <a:sym typeface="Poppins Medium" charset="0"/>
            </a:endParaRPr>
          </a:p>
        </p:txBody>
      </p:sp>
      <p:pic>
        <p:nvPicPr>
          <p:cNvPr id="21" name="Picture Placeholder 20">
            <a:extLst>
              <a:ext uri="{FF2B5EF4-FFF2-40B4-BE49-F238E27FC236}">
                <a16:creationId xmlns:a16="http://schemas.microsoft.com/office/drawing/2014/main" id="{E2F38DB0-C5BA-9441-81A7-7BAA540DDCA4}"/>
              </a:ext>
            </a:extLst>
          </p:cNvPr>
          <p:cNvPicPr>
            <a:picLocks noGrp="1" noChangeAspect="1"/>
          </p:cNvPicPr>
          <p:nvPr>
            <p:ph type="pic" sz="quarter" idx="18"/>
          </p:nvPr>
        </p:nvPicPr>
        <p:blipFill>
          <a:blip r:embed="rId4" cstate="hqprint">
            <a:extLst>
              <a:ext uri="{28A0092B-C50C-407E-A947-70E740481C1C}">
                <a14:useLocalDpi xmlns:a14="http://schemas.microsoft.com/office/drawing/2010/main"/>
              </a:ext>
            </a:extLst>
          </a:blip>
          <a:srcRect/>
          <a:stretch>
            <a:fillRect/>
          </a:stretch>
        </p:blipFill>
        <p:spPr>
          <a:xfrm>
            <a:off x="12193587" y="1096900"/>
            <a:ext cx="11015663" cy="11523662"/>
          </a:xfrm>
        </p:spPr>
      </p:pic>
      <p:grpSp>
        <p:nvGrpSpPr>
          <p:cNvPr id="13" name="Группа 6">
            <a:extLst>
              <a:ext uri="{FF2B5EF4-FFF2-40B4-BE49-F238E27FC236}">
                <a16:creationId xmlns:a16="http://schemas.microsoft.com/office/drawing/2014/main" id="{21308E6D-BEF8-3740-9873-874BC1E7695F}"/>
              </a:ext>
            </a:extLst>
          </p:cNvPr>
          <p:cNvGrpSpPr/>
          <p:nvPr/>
        </p:nvGrpSpPr>
        <p:grpSpPr>
          <a:xfrm>
            <a:off x="1750840" y="11601714"/>
            <a:ext cx="9217024" cy="1017978"/>
            <a:chOff x="5261253" y="11805083"/>
            <a:chExt cx="2206145" cy="1017978"/>
          </a:xfrm>
        </p:grpSpPr>
        <p:sp>
          <p:nvSpPr>
            <p:cNvPr id="14" name="Text Box 3">
              <a:extLst>
                <a:ext uri="{FF2B5EF4-FFF2-40B4-BE49-F238E27FC236}">
                  <a16:creationId xmlns:a16="http://schemas.microsoft.com/office/drawing/2014/main" id="{DE6CE8B4-614B-1548-81F3-4A7AB9EED6E8}"/>
                </a:ext>
              </a:extLst>
            </p:cNvPr>
            <p:cNvSpPr txBox="1">
              <a:spLocks/>
            </p:cNvSpPr>
            <p:nvPr/>
          </p:nvSpPr>
          <p:spPr bwMode="auto">
            <a:xfrm>
              <a:off x="5279232" y="11805083"/>
              <a:ext cx="2160240" cy="55893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2800" b="1" spc="600" dirty="0">
                  <a:solidFill>
                    <a:schemeClr val="accent2"/>
                  </a:solidFill>
                  <a:latin typeface="Montserrat Semi"/>
                  <a:ea typeface="Montserrat Semi" charset="0"/>
                  <a:cs typeface="Montserrat Semi" charset="0"/>
                  <a:sym typeface="Poppins Medium" charset="0"/>
                </a:rPr>
                <a:t>NTTW3</a:t>
              </a:r>
              <a:r>
                <a:rPr lang="en-US" altLang="x-none" sz="2800" b="1" spc="600" dirty="0">
                  <a:solidFill>
                    <a:srgbClr val="1F1F1F"/>
                  </a:solidFill>
                  <a:latin typeface="Montserrat Semi"/>
                  <a:ea typeface="Montserrat Semi" charset="0"/>
                  <a:cs typeface="Montserrat Semi" charset="0"/>
                  <a:sym typeface="Poppins Medium" charset="0"/>
                </a:rPr>
                <a:t> </a:t>
              </a:r>
              <a:r>
                <a:rPr lang="en-US" altLang="x-none" sz="2800" b="1" spc="600" dirty="0">
                  <a:solidFill>
                    <a:schemeClr val="bg1"/>
                  </a:solidFill>
                  <a:latin typeface="Montserrat Semi"/>
                  <a:ea typeface="Montserrat Semi" charset="0"/>
                  <a:cs typeface="Montserrat Semi" charset="0"/>
                  <a:sym typeface="Poppins Medium" charset="0"/>
                </a:rPr>
                <a:t>LIGHTNING TALK</a:t>
              </a:r>
              <a:endParaRPr lang="x-none" altLang="x-none" sz="2800" b="1" spc="600" dirty="0">
                <a:solidFill>
                  <a:schemeClr val="bg1"/>
                </a:solidFill>
                <a:latin typeface="Montserrat Semi"/>
                <a:ea typeface="Montserrat Semi" charset="0"/>
                <a:cs typeface="Montserrat Semi" charset="0"/>
                <a:sym typeface="Poppins Medium" charset="0"/>
              </a:endParaRPr>
            </a:p>
          </p:txBody>
        </p:sp>
        <p:sp>
          <p:nvSpPr>
            <p:cNvPr id="15" name="Rectangle 1">
              <a:extLst>
                <a:ext uri="{FF2B5EF4-FFF2-40B4-BE49-F238E27FC236}">
                  <a16:creationId xmlns:a16="http://schemas.microsoft.com/office/drawing/2014/main" id="{CC98E231-7AD1-A44D-BE44-784E8E23588D}"/>
                </a:ext>
              </a:extLst>
            </p:cNvPr>
            <p:cNvSpPr>
              <a:spLocks noChangeArrowheads="1"/>
            </p:cNvSpPr>
            <p:nvPr/>
          </p:nvSpPr>
          <p:spPr bwMode="auto">
            <a:xfrm>
              <a:off x="5261253" y="12150889"/>
              <a:ext cx="2206145" cy="672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80000"/>
                </a:lnSpc>
              </a:pPr>
              <a:r>
                <a:rPr lang="en-US" altLang="en-US" sz="2400" spc="600" dirty="0">
                  <a:solidFill>
                    <a:schemeClr val="bg1"/>
                  </a:solidFill>
                  <a:latin typeface="Calibri" panose="020F0502020204030204" pitchFamily="34" charset="0"/>
                  <a:cs typeface="Open Sans" panose="020B0606030504020204" pitchFamily="34" charset="0"/>
                </a:rPr>
                <a:t>EVANTHIA SAMARAS | 25 OCTOBER 2018</a:t>
              </a:r>
            </a:p>
          </p:txBody>
        </p:sp>
      </p:grpSp>
    </p:spTree>
    <p:extLst>
      <p:ext uri="{BB962C8B-B14F-4D97-AF65-F5344CB8AC3E}">
        <p14:creationId xmlns:p14="http://schemas.microsoft.com/office/powerpoint/2010/main" val="3507905445"/>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3">
            <a:extLst>
              <a:ext uri="{FF2B5EF4-FFF2-40B4-BE49-F238E27FC236}">
                <a16:creationId xmlns:a16="http://schemas.microsoft.com/office/drawing/2014/main" id="{A2633E8F-862C-0746-8109-20E93D2C31A7}"/>
              </a:ext>
            </a:extLst>
          </p:cNvPr>
          <p:cNvSpPr txBox="1">
            <a:spLocks/>
          </p:cNvSpPr>
          <p:nvPr/>
        </p:nvSpPr>
        <p:spPr bwMode="auto">
          <a:xfrm rot="16200000">
            <a:off x="11811397" y="8031747"/>
            <a:ext cx="2652259" cy="5332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algn="ctr" eaLnBrk="1">
              <a:defRPr/>
            </a:pPr>
            <a:r>
              <a:rPr lang="en-US" altLang="x-none" sz="2800" b="1" dirty="0">
                <a:solidFill>
                  <a:srgbClr val="1F1F1F"/>
                </a:solidFill>
                <a:latin typeface="Montserrat Semi"/>
                <a:ea typeface="Montserrat Semi" charset="0"/>
                <a:cs typeface="Montserrat Semi" charset="0"/>
                <a:sym typeface="Poppins Medium" charset="0"/>
              </a:rPr>
              <a:t>CONTAT</a:t>
            </a:r>
            <a:endParaRPr lang="x-none" altLang="x-none" sz="2800" b="1" dirty="0">
              <a:solidFill>
                <a:srgbClr val="1F1F1F"/>
              </a:solidFill>
              <a:latin typeface="Montserrat Semi"/>
              <a:ea typeface="Montserrat Semi" charset="0"/>
              <a:cs typeface="Montserrat Semi" charset="0"/>
              <a:sym typeface="Poppins Medium" charset="0"/>
            </a:endParaRPr>
          </a:p>
        </p:txBody>
      </p:sp>
      <p:sp>
        <p:nvSpPr>
          <p:cNvPr id="14" name="Rectangle 1">
            <a:extLst>
              <a:ext uri="{FF2B5EF4-FFF2-40B4-BE49-F238E27FC236}">
                <a16:creationId xmlns:a16="http://schemas.microsoft.com/office/drawing/2014/main" id="{26F73D11-4427-8F40-9128-92C274C331D0}"/>
              </a:ext>
            </a:extLst>
          </p:cNvPr>
          <p:cNvSpPr>
            <a:spLocks noChangeArrowheads="1"/>
          </p:cNvSpPr>
          <p:nvPr/>
        </p:nvSpPr>
        <p:spPr bwMode="auto">
          <a:xfrm>
            <a:off x="142792" y="12834664"/>
            <a:ext cx="1087320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dirty="0">
                <a:solidFill>
                  <a:schemeClr val="tx1"/>
                </a:solidFill>
                <a:latin typeface="Calibri" panose="020F0502020204030204" pitchFamily="34" charset="0"/>
                <a:cs typeface="Open Sans" panose="020B0606030504020204" pitchFamily="34" charset="0"/>
              </a:rPr>
              <a:t>UTS ANIMAL LOGIC ACADEMY STUDIO, UNIVERSITY OF TECHNOLOGY SYDNEY 2018 | IMAGE SOURCE: </a:t>
            </a:r>
            <a:r>
              <a:rPr lang="en-US" altLang="en-US" dirty="0">
                <a:solidFill>
                  <a:srgbClr val="1F1F1F"/>
                </a:solidFill>
                <a:latin typeface="Calibri" panose="020F0502020204030204" pitchFamily="34" charset="0"/>
                <a:cs typeface="Open Sans" panose="020B0606030504020204" pitchFamily="34" charset="0"/>
                <a:hlinkClick r:id="rId3"/>
              </a:rPr>
              <a:t>https://www.facebook.com/utsanimallogicacademy/</a:t>
            </a:r>
            <a:endParaRPr lang="en-US" altLang="en-US" sz="1400" dirty="0">
              <a:solidFill>
                <a:srgbClr val="1F1F1F"/>
              </a:solidFill>
              <a:latin typeface="Calibri" panose="020F0502020204030204" pitchFamily="34" charset="0"/>
              <a:cs typeface="Open Sans" panose="020B0606030504020204" pitchFamily="34" charset="0"/>
            </a:endParaRPr>
          </a:p>
        </p:txBody>
      </p:sp>
      <p:sp>
        <p:nvSpPr>
          <p:cNvPr id="20" name="Text Box 3">
            <a:extLst>
              <a:ext uri="{FF2B5EF4-FFF2-40B4-BE49-F238E27FC236}">
                <a16:creationId xmlns:a16="http://schemas.microsoft.com/office/drawing/2014/main" id="{F7C341B7-680C-664B-AD35-42CE7A7FB4B5}"/>
              </a:ext>
            </a:extLst>
          </p:cNvPr>
          <p:cNvSpPr txBox="1">
            <a:spLocks/>
          </p:cNvSpPr>
          <p:nvPr/>
        </p:nvSpPr>
        <p:spPr bwMode="auto">
          <a:xfrm>
            <a:off x="12563475" y="1889448"/>
            <a:ext cx="8413501" cy="3063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b="1" dirty="0">
                <a:solidFill>
                  <a:schemeClr val="tx1"/>
                </a:solidFill>
                <a:latin typeface="Montserrat Semi"/>
                <a:ea typeface="Montserrat Semi" charset="0"/>
                <a:cs typeface="Montserrat Semi" charset="0"/>
                <a:sym typeface="Poppins Medium" charset="0"/>
              </a:rPr>
              <a:t>UTS </a:t>
            </a:r>
            <a:r>
              <a:rPr lang="en-US" altLang="x-none" sz="10000" b="1" dirty="0">
                <a:solidFill>
                  <a:schemeClr val="accent2"/>
                </a:solidFill>
                <a:latin typeface="Montserrat Semi"/>
                <a:ea typeface="Montserrat Semi" charset="0"/>
                <a:cs typeface="Montserrat Semi" charset="0"/>
                <a:sym typeface="Poppins Medium" charset="0"/>
              </a:rPr>
              <a:t>ALA</a:t>
            </a:r>
            <a:endParaRPr lang="x-none" altLang="x-none" sz="10000" b="1" dirty="0">
              <a:solidFill>
                <a:schemeClr val="accent2"/>
              </a:solidFill>
              <a:latin typeface="Montserrat Semi"/>
              <a:ea typeface="Montserrat Semi" charset="0"/>
              <a:cs typeface="Montserrat Semi" charset="0"/>
              <a:sym typeface="Poppins Medium" charset="0"/>
            </a:endParaRPr>
          </a:p>
        </p:txBody>
      </p:sp>
      <p:sp>
        <p:nvSpPr>
          <p:cNvPr id="21" name="Rectangle 1">
            <a:extLst>
              <a:ext uri="{FF2B5EF4-FFF2-40B4-BE49-F238E27FC236}">
                <a16:creationId xmlns:a16="http://schemas.microsoft.com/office/drawing/2014/main" id="{D58A34C3-45FC-BE47-963C-25ACE0CD0169}"/>
              </a:ext>
            </a:extLst>
          </p:cNvPr>
          <p:cNvSpPr>
            <a:spLocks noChangeArrowheads="1"/>
          </p:cNvSpPr>
          <p:nvPr/>
        </p:nvSpPr>
        <p:spPr bwMode="auto">
          <a:xfrm>
            <a:off x="12119992" y="13018153"/>
            <a:ext cx="1189530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a:defRPr/>
            </a:pPr>
            <a:r>
              <a:rPr lang="en-US" altLang="x-none" b="1" spc="600" dirty="0">
                <a:solidFill>
                  <a:schemeClr val="accent2"/>
                </a:solidFill>
                <a:latin typeface="Calibri" panose="020F0502020204030204" pitchFamily="34" charset="0"/>
                <a:ea typeface="Montserrat Semi" charset="0"/>
                <a:cs typeface="Montserrat Semi" charset="0"/>
                <a:sym typeface="Poppins Medium" charset="0"/>
              </a:rPr>
              <a:t>NTTW3</a:t>
            </a:r>
            <a:r>
              <a:rPr lang="en-US" altLang="x-none" spc="600" dirty="0">
                <a:solidFill>
                  <a:srgbClr val="1F1F1F"/>
                </a:solidFill>
                <a:latin typeface="Calibri" panose="020F0502020204030204" pitchFamily="34" charset="0"/>
                <a:ea typeface="Montserrat Semi" charset="0"/>
                <a:cs typeface="Montserrat Semi" charset="0"/>
                <a:sym typeface="Poppins Medium" charset="0"/>
              </a:rPr>
              <a:t> </a:t>
            </a:r>
            <a:r>
              <a:rPr lang="en-US" altLang="x-none" spc="600" dirty="0">
                <a:solidFill>
                  <a:schemeClr val="tx1"/>
                </a:solidFill>
                <a:latin typeface="Calibri" panose="020F0502020204030204" pitchFamily="34" charset="0"/>
                <a:ea typeface="Montserrat Semi" charset="0"/>
                <a:cs typeface="Montserrat Semi" charset="0"/>
                <a:sym typeface="Poppins Medium" charset="0"/>
              </a:rPr>
              <a:t>LIGHTNING TALK | 25 OCTOBER 2018 | EVANTHIA SAMARAS</a:t>
            </a:r>
            <a:endParaRPr lang="x-none" altLang="x-none" spc="600" dirty="0">
              <a:solidFill>
                <a:schemeClr val="tx1"/>
              </a:solidFill>
              <a:latin typeface="Calibri" panose="020F0502020204030204" pitchFamily="34" charset="0"/>
              <a:ea typeface="Montserrat Semi" charset="0"/>
              <a:cs typeface="Montserrat Semi" charset="0"/>
              <a:sym typeface="Poppins Medium" charset="0"/>
            </a:endParaRPr>
          </a:p>
        </p:txBody>
      </p:sp>
      <p:pic>
        <p:nvPicPr>
          <p:cNvPr id="22" name="Picture Placeholder 24">
            <a:extLst>
              <a:ext uri="{FF2B5EF4-FFF2-40B4-BE49-F238E27FC236}">
                <a16:creationId xmlns:a16="http://schemas.microsoft.com/office/drawing/2014/main" id="{35E8CAB2-68AE-3447-BFE1-16BF1BCFB163}"/>
              </a:ext>
            </a:extLst>
          </p:cNvPr>
          <p:cNvPicPr>
            <a:picLocks noChangeAspect="1"/>
          </p:cNvPicPr>
          <p:nvPr/>
        </p:nvPicPr>
        <p:blipFill>
          <a:blip r:embed="rId4"/>
          <a:stretch>
            <a:fillRect/>
          </a:stretch>
        </p:blipFill>
        <p:spPr>
          <a:xfrm>
            <a:off x="-11" y="1095040"/>
            <a:ext cx="11014831" cy="11523600"/>
          </a:xfrm>
          <a:prstGeom prst="rect">
            <a:avLst/>
          </a:prstGeom>
        </p:spPr>
      </p:pic>
      <p:sp>
        <p:nvSpPr>
          <p:cNvPr id="16" name="Rectangle 1">
            <a:extLst>
              <a:ext uri="{FF2B5EF4-FFF2-40B4-BE49-F238E27FC236}">
                <a16:creationId xmlns:a16="http://schemas.microsoft.com/office/drawing/2014/main" id="{E6D41C00-C3F4-C648-B40D-39A864225DAA}"/>
              </a:ext>
            </a:extLst>
          </p:cNvPr>
          <p:cNvSpPr>
            <a:spLocks noChangeArrowheads="1"/>
          </p:cNvSpPr>
          <p:nvPr/>
        </p:nvSpPr>
        <p:spPr bwMode="auto">
          <a:xfrm>
            <a:off x="12486516" y="4375958"/>
            <a:ext cx="10290660" cy="625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50000"/>
              </a:lnSpc>
            </a:pPr>
            <a:r>
              <a:rPr lang="en-US" altLang="en-US" sz="3000" dirty="0">
                <a:solidFill>
                  <a:schemeClr val="tx1"/>
                </a:solidFill>
                <a:latin typeface="Calibri" panose="020F0502020204030204" pitchFamily="34" charset="0"/>
                <a:cs typeface="Open Sans" panose="020B0606030504020204" pitchFamily="34" charset="0"/>
              </a:rPr>
              <a:t>UTS Animal Logic Academy (ALA) is a professionally equipped studio providing experiential learning in animation and </a:t>
            </a:r>
            <a:r>
              <a:rPr lang="en-US" altLang="en-US" sz="3000" dirty="0" err="1">
                <a:solidFill>
                  <a:schemeClr val="tx1"/>
                </a:solidFill>
                <a:latin typeface="Calibri" panose="020F0502020204030204" pitchFamily="34" charset="0"/>
                <a:cs typeface="Open Sans" panose="020B0606030504020204" pitchFamily="34" charset="0"/>
              </a:rPr>
              <a:t>visualisation</a:t>
            </a:r>
            <a:r>
              <a:rPr lang="en-US" altLang="en-US" sz="3000" dirty="0">
                <a:solidFill>
                  <a:schemeClr val="tx1"/>
                </a:solidFill>
                <a:latin typeface="Calibri" panose="020F0502020204030204" pitchFamily="34" charset="0"/>
                <a:cs typeface="Open Sans" panose="020B0606030504020204" pitchFamily="34" charset="0"/>
              </a:rPr>
              <a:t>, located at the University of Technology Sydney.</a:t>
            </a:r>
          </a:p>
          <a:p>
            <a:pPr algn="just">
              <a:lnSpc>
                <a:spcPct val="150000"/>
              </a:lnSpc>
            </a:pPr>
            <a:endParaRPr lang="en-US" altLang="en-US" sz="1000" dirty="0">
              <a:solidFill>
                <a:schemeClr val="tx1"/>
              </a:solidFill>
              <a:latin typeface="Calibri" panose="020F0502020204030204" pitchFamily="34" charset="0"/>
              <a:cs typeface="Open Sans" panose="020B0606030504020204" pitchFamily="34" charset="0"/>
            </a:endParaRPr>
          </a:p>
          <a:p>
            <a:pPr algn="just">
              <a:lnSpc>
                <a:spcPct val="150000"/>
              </a:lnSpc>
            </a:pPr>
            <a:r>
              <a:rPr lang="en-US" altLang="en-US" sz="3000" dirty="0">
                <a:solidFill>
                  <a:schemeClr val="tx1"/>
                </a:solidFill>
                <a:latin typeface="Calibri" panose="020F0502020204030204" pitchFamily="34" charset="0"/>
                <a:cs typeface="Open Sans" panose="020B0606030504020204" pitchFamily="34" charset="0"/>
              </a:rPr>
              <a:t>It was established to respond directly to the challenges of the VFX, animation and </a:t>
            </a:r>
            <a:r>
              <a:rPr lang="en-US" altLang="en-US" sz="3000" dirty="0" err="1">
                <a:solidFill>
                  <a:schemeClr val="tx1"/>
                </a:solidFill>
                <a:latin typeface="Calibri" panose="020F0502020204030204" pitchFamily="34" charset="0"/>
                <a:cs typeface="Open Sans" panose="020B0606030504020204" pitchFamily="34" charset="0"/>
              </a:rPr>
              <a:t>visualisation</a:t>
            </a:r>
            <a:r>
              <a:rPr lang="en-US" altLang="en-US" sz="3000" dirty="0">
                <a:solidFill>
                  <a:schemeClr val="tx1"/>
                </a:solidFill>
                <a:latin typeface="Calibri" panose="020F0502020204030204" pitchFamily="34" charset="0"/>
                <a:cs typeface="Open Sans" panose="020B0606030504020204" pitchFamily="34" charset="0"/>
              </a:rPr>
              <a:t> industries. </a:t>
            </a:r>
          </a:p>
          <a:p>
            <a:pPr algn="just">
              <a:lnSpc>
                <a:spcPct val="150000"/>
              </a:lnSpc>
            </a:pPr>
            <a:endParaRPr lang="en-US" altLang="en-US" sz="1000" dirty="0">
              <a:solidFill>
                <a:schemeClr val="tx1"/>
              </a:solidFill>
              <a:latin typeface="Calibri" panose="020F0502020204030204" pitchFamily="34" charset="0"/>
              <a:cs typeface="Open Sans" panose="020B0606030504020204" pitchFamily="34" charset="0"/>
            </a:endParaRPr>
          </a:p>
          <a:p>
            <a:pPr algn="just">
              <a:lnSpc>
                <a:spcPct val="150000"/>
              </a:lnSpc>
            </a:pPr>
            <a:r>
              <a:rPr lang="en-US" altLang="en-US" sz="3000" dirty="0">
                <a:solidFill>
                  <a:schemeClr val="tx1"/>
                </a:solidFill>
                <a:latin typeface="Calibri" panose="020F0502020204030204" pitchFamily="34" charset="0"/>
                <a:cs typeface="Open Sans" panose="020B0606030504020204" pitchFamily="34" charset="0"/>
              </a:rPr>
              <a:t>UTS ALA works very closely with the VFX industry to provide up-to-date knowledge and skills to the academy’s cohort.</a:t>
            </a:r>
          </a:p>
          <a:p>
            <a:pPr algn="just">
              <a:lnSpc>
                <a:spcPct val="150000"/>
              </a:lnSpc>
            </a:pPr>
            <a:endParaRPr lang="en-US" altLang="en-US" sz="1000" dirty="0">
              <a:solidFill>
                <a:schemeClr val="tx1"/>
              </a:solidFill>
              <a:latin typeface="Calibri" panose="020F0502020204030204" pitchFamily="34" charset="0"/>
              <a:cs typeface="Open Sans" panose="020B0606030504020204" pitchFamily="34" charset="0"/>
            </a:endParaRPr>
          </a:p>
          <a:p>
            <a:pPr algn="just">
              <a:lnSpc>
                <a:spcPct val="150000"/>
              </a:lnSpc>
            </a:pPr>
            <a:r>
              <a:rPr lang="en-US" altLang="en-US" sz="3000" dirty="0">
                <a:solidFill>
                  <a:schemeClr val="tx1"/>
                </a:solidFill>
                <a:latin typeface="Calibri" panose="020F0502020204030204" pitchFamily="34" charset="0"/>
                <a:cs typeface="Open Sans" panose="020B0606030504020204" pitchFamily="34" charset="0"/>
              </a:rPr>
              <a:t>Currently I am one of three PhD Candidates at the Academy.</a:t>
            </a:r>
          </a:p>
        </p:txBody>
      </p:sp>
    </p:spTree>
    <p:extLst>
      <p:ext uri="{BB962C8B-B14F-4D97-AF65-F5344CB8AC3E}">
        <p14:creationId xmlns:p14="http://schemas.microsoft.com/office/powerpoint/2010/main" val="768193972"/>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3">
            <a:extLst>
              <a:ext uri="{FF2B5EF4-FFF2-40B4-BE49-F238E27FC236}">
                <a16:creationId xmlns:a16="http://schemas.microsoft.com/office/drawing/2014/main" id="{007D5A8D-239E-8243-A9E6-7121CB72F793}"/>
              </a:ext>
            </a:extLst>
          </p:cNvPr>
          <p:cNvSpPr txBox="1">
            <a:spLocks/>
          </p:cNvSpPr>
          <p:nvPr/>
        </p:nvSpPr>
        <p:spPr bwMode="auto">
          <a:xfrm>
            <a:off x="1880679" y="2320215"/>
            <a:ext cx="13192794" cy="31480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lstStyle/>
          <a:p>
            <a:pPr eaLnBrk="1">
              <a:defRPr/>
            </a:pPr>
            <a:r>
              <a:rPr lang="en-US" altLang="x-none" sz="10000" b="1" dirty="0">
                <a:solidFill>
                  <a:schemeClr val="tx1"/>
                </a:solidFill>
                <a:latin typeface="Montserrat Semi"/>
                <a:ea typeface="Montserrat Semi" charset="0"/>
                <a:cs typeface="Montserrat Semi" charset="0"/>
                <a:sym typeface="Poppins Medium" charset="0"/>
              </a:rPr>
              <a:t>RESEARCH</a:t>
            </a:r>
          </a:p>
          <a:p>
            <a:pPr eaLnBrk="1">
              <a:defRPr/>
            </a:pPr>
            <a:r>
              <a:rPr lang="en-US" altLang="x-none" sz="10000" b="1" dirty="0">
                <a:solidFill>
                  <a:schemeClr val="accent2"/>
                </a:solidFill>
                <a:latin typeface="Montserrat Semi"/>
                <a:ea typeface="Montserrat Semi" charset="0"/>
                <a:cs typeface="Montserrat Semi" charset="0"/>
                <a:sym typeface="Poppins Medium" charset="0"/>
              </a:rPr>
              <a:t>THESIS</a:t>
            </a:r>
            <a:endParaRPr lang="x-none" altLang="x-none" sz="10000" b="1" dirty="0">
              <a:solidFill>
                <a:schemeClr val="accent2"/>
              </a:solidFill>
              <a:latin typeface="Montserrat Semi"/>
              <a:ea typeface="Montserrat Semi" charset="0"/>
              <a:cs typeface="Montserrat Semi" charset="0"/>
              <a:sym typeface="Poppins Medium" charset="0"/>
            </a:endParaRPr>
          </a:p>
        </p:txBody>
      </p:sp>
      <p:sp>
        <p:nvSpPr>
          <p:cNvPr id="8196" name="Rectangle 1">
            <a:extLst>
              <a:ext uri="{FF2B5EF4-FFF2-40B4-BE49-F238E27FC236}">
                <a16:creationId xmlns:a16="http://schemas.microsoft.com/office/drawing/2014/main" id="{0DA5CEEE-988E-114B-B1CD-45C08E85394D}"/>
              </a:ext>
            </a:extLst>
          </p:cNvPr>
          <p:cNvSpPr>
            <a:spLocks noChangeArrowheads="1"/>
          </p:cNvSpPr>
          <p:nvPr/>
        </p:nvSpPr>
        <p:spPr bwMode="auto">
          <a:xfrm>
            <a:off x="1880679" y="6569968"/>
            <a:ext cx="20503082" cy="2956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80000"/>
              </a:lnSpc>
            </a:pPr>
            <a:r>
              <a:rPr lang="en-US" altLang="en-US" sz="3600" dirty="0">
                <a:solidFill>
                  <a:schemeClr val="tx1"/>
                </a:solidFill>
                <a:latin typeface="Calibri" panose="020F0502020204030204" pitchFamily="34" charset="0"/>
                <a:cs typeface="Open Sans" panose="020B0606030504020204" pitchFamily="34" charset="0"/>
              </a:rPr>
              <a:t>The ongoing digital preservation of significant records (including computer generated imagery) produced by the film VFX industry requires the application of archival methods—appraisal and selection, preservation, arrangement and description.</a:t>
            </a:r>
          </a:p>
        </p:txBody>
      </p:sp>
      <p:sp>
        <p:nvSpPr>
          <p:cNvPr id="14" name="Rectangle 1">
            <a:extLst>
              <a:ext uri="{FF2B5EF4-FFF2-40B4-BE49-F238E27FC236}">
                <a16:creationId xmlns:a16="http://schemas.microsoft.com/office/drawing/2014/main" id="{12C272BB-CBBA-234B-B8BC-CA4D4BBCCEDA}"/>
              </a:ext>
            </a:extLst>
          </p:cNvPr>
          <p:cNvSpPr>
            <a:spLocks noChangeArrowheads="1"/>
          </p:cNvSpPr>
          <p:nvPr/>
        </p:nvSpPr>
        <p:spPr bwMode="auto">
          <a:xfrm>
            <a:off x="12119992" y="13018153"/>
            <a:ext cx="1189530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a:defRPr/>
            </a:pPr>
            <a:r>
              <a:rPr lang="en-US" altLang="x-none" b="1" spc="600" dirty="0">
                <a:solidFill>
                  <a:schemeClr val="accent2"/>
                </a:solidFill>
                <a:latin typeface="Calibri" panose="020F0502020204030204" pitchFamily="34" charset="0"/>
                <a:ea typeface="Montserrat Semi" charset="0"/>
                <a:cs typeface="Montserrat Semi" charset="0"/>
                <a:sym typeface="Poppins Medium" charset="0"/>
              </a:rPr>
              <a:t>NTTW3</a:t>
            </a:r>
            <a:r>
              <a:rPr lang="en-US" altLang="x-none" spc="600" dirty="0">
                <a:solidFill>
                  <a:srgbClr val="1F1F1F"/>
                </a:solidFill>
                <a:latin typeface="Calibri" panose="020F0502020204030204" pitchFamily="34" charset="0"/>
                <a:ea typeface="Montserrat Semi" charset="0"/>
                <a:cs typeface="Montserrat Semi" charset="0"/>
                <a:sym typeface="Poppins Medium" charset="0"/>
              </a:rPr>
              <a:t> </a:t>
            </a:r>
            <a:r>
              <a:rPr lang="en-US" altLang="x-none" spc="600" dirty="0">
                <a:solidFill>
                  <a:schemeClr val="tx1"/>
                </a:solidFill>
                <a:latin typeface="Calibri" panose="020F0502020204030204" pitchFamily="34" charset="0"/>
                <a:ea typeface="Montserrat Semi" charset="0"/>
                <a:cs typeface="Montserrat Semi" charset="0"/>
                <a:sym typeface="Poppins Medium" charset="0"/>
              </a:rPr>
              <a:t>LIGHTNING TALK | 25 OCTOBER 2018 | EVANTHIA SAMARAS</a:t>
            </a:r>
            <a:endParaRPr lang="x-none" altLang="x-none" spc="600" dirty="0">
              <a:solidFill>
                <a:schemeClr val="tx1"/>
              </a:solidFill>
              <a:latin typeface="Calibri" panose="020F0502020204030204" pitchFamily="34" charset="0"/>
              <a:ea typeface="Montserrat Semi" charset="0"/>
              <a:cs typeface="Montserrat Semi" charset="0"/>
              <a:sym typeface="Poppins Medium" charset="0"/>
            </a:endParaRPr>
          </a:p>
        </p:txBody>
      </p:sp>
    </p:spTree>
    <p:extLst>
      <p:ext uri="{BB962C8B-B14F-4D97-AF65-F5344CB8AC3E}">
        <p14:creationId xmlns:p14="http://schemas.microsoft.com/office/powerpoint/2010/main" val="2751796483"/>
      </p:ext>
    </p:extLst>
  </p:cSld>
  <p:clrMapOvr>
    <a:masterClrMapping/>
  </p:clrMapOvr>
  <p:transition/>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iDESIGN - color 1">
      <a:dk1>
        <a:srgbClr val="292729"/>
      </a:dk1>
      <a:lt1>
        <a:srgbClr val="FDFCFF"/>
      </a:lt1>
      <a:dk2>
        <a:srgbClr val="292729"/>
      </a:dk2>
      <a:lt2>
        <a:srgbClr val="EDEAF0"/>
      </a:lt2>
      <a:accent1>
        <a:srgbClr val="DAD7DD"/>
      </a:accent1>
      <a:accent2>
        <a:srgbClr val="03DEB1"/>
      </a:accent2>
      <a:accent3>
        <a:srgbClr val="03DEB1"/>
      </a:accent3>
      <a:accent4>
        <a:srgbClr val="03DEB1"/>
      </a:accent4>
      <a:accent5>
        <a:srgbClr val="03DEB1"/>
      </a:accent5>
      <a:accent6>
        <a:srgbClr val="03DEB1"/>
      </a:accent6>
      <a:hlink>
        <a:srgbClr val="03DEB1"/>
      </a:hlink>
      <a:folHlink>
        <a:srgbClr val="03DEB1"/>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12700" cap="flat" cmpd="sng" algn="ctr">
          <a:solidFill>
            <a:srgbClr val="000000"/>
          </a:solidFill>
          <a:prstDash val="solid"/>
          <a:miter lim="400000"/>
          <a:headEnd type="none" w="med" len="med"/>
          <a:tailEnd type="none" w="med" len="med"/>
        </a:ln>
        <a:effectLst>
          <a:outerShdw blurRad="25400" algn="ctr" rotWithShape="0">
            <a:srgbClr val="000000">
              <a:alpha val="50000"/>
            </a:srgbClr>
          </a:outerShdw>
        </a:effectLst>
      </a:spPr>
      <a:bodyPr vert="horz" wrap="square" lIns="38100" tIns="38100" rIns="38100" bIns="38100" numCol="1" anchor="ctr" anchorCtr="0" compatLnSpc="1">
        <a:prstTxWarp prst="textNoShape">
          <a:avLst/>
        </a:prstTxWarp>
        <a:spAutoFit/>
      </a:bodyPr>
      <a:lstStyle>
        <a:defPPr marL="0" marR="0" indent="0" algn="l" defTabSz="825500" rtl="0" eaLnBrk="1" fontAlgn="base" latinLnBrk="0" hangingPunct="0">
          <a:lnSpc>
            <a:spcPct val="100000"/>
          </a:lnSpc>
          <a:spcBef>
            <a:spcPct val="0"/>
          </a:spcBef>
          <a:spcAft>
            <a:spcPct val="0"/>
          </a:spcAft>
          <a:buClrTx/>
          <a:buSzTx/>
          <a:buFontTx/>
          <a:buNone/>
          <a:tabLst/>
          <a:defRPr kumimoji="0" lang="x-none" altLang="x-none" sz="2000" b="0" i="0" u="none" strike="noStrike" cap="none" normalizeH="0" baseline="0">
            <a:ln>
              <a:noFill/>
            </a:ln>
            <a:solidFill>
              <a:srgbClr val="74808C"/>
            </a:solidFill>
            <a:effectLst/>
            <a:latin typeface="Poppins" charset="0"/>
            <a:ea typeface="Poppins" charset="0"/>
            <a:cs typeface="Poppins" charset="0"/>
            <a:sym typeface="Poppi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12700" cap="flat" cmpd="sng" algn="ctr">
          <a:solidFill>
            <a:srgbClr val="000000"/>
          </a:solidFill>
          <a:prstDash val="solid"/>
          <a:miter lim="400000"/>
          <a:headEnd type="none" w="med" len="med"/>
          <a:tailEnd type="none" w="med" len="med"/>
        </a:ln>
        <a:effectLst>
          <a:outerShdw blurRad="25400" algn="ctr" rotWithShape="0">
            <a:srgbClr val="000000">
              <a:alpha val="50000"/>
            </a:srgbClr>
          </a:outerShdw>
        </a:effectLst>
      </a:spPr>
      <a:bodyPr vert="horz" wrap="square" lIns="38100" tIns="38100" rIns="38100" bIns="38100" numCol="1" anchor="ctr" anchorCtr="0" compatLnSpc="1">
        <a:prstTxWarp prst="textNoShape">
          <a:avLst/>
        </a:prstTxWarp>
        <a:spAutoFit/>
      </a:bodyPr>
      <a:lstStyle>
        <a:defPPr marL="0" marR="0" indent="0" algn="l" defTabSz="825500" rtl="0" eaLnBrk="1" fontAlgn="base" latinLnBrk="0" hangingPunct="0">
          <a:lnSpc>
            <a:spcPct val="100000"/>
          </a:lnSpc>
          <a:spcBef>
            <a:spcPct val="0"/>
          </a:spcBef>
          <a:spcAft>
            <a:spcPct val="0"/>
          </a:spcAft>
          <a:buClrTx/>
          <a:buSzTx/>
          <a:buFontTx/>
          <a:buNone/>
          <a:tabLst/>
          <a:defRPr kumimoji="0" lang="x-none" altLang="x-none" sz="2000" b="0" i="0" u="none" strike="noStrike" cap="none" normalizeH="0" baseline="0">
            <a:ln>
              <a:noFill/>
            </a:ln>
            <a:solidFill>
              <a:srgbClr val="74808C"/>
            </a:solidFill>
            <a:effectLst/>
            <a:latin typeface="Poppins" charset="0"/>
            <a:ea typeface="Poppins" charset="0"/>
            <a:cs typeface="Poppins" charset="0"/>
            <a:sym typeface="Poppins"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53585F"/>
      </a:dk2>
      <a:lt2>
        <a:srgbClr val="DCDEE0"/>
      </a:lt2>
      <a:accent1>
        <a:srgbClr val="0365C0"/>
      </a:accent1>
      <a:accent2>
        <a:srgbClr val="00882B"/>
      </a:accent2>
      <a:accent3>
        <a:srgbClr val="FFFFFF"/>
      </a:accent3>
      <a:accent4>
        <a:srgbClr val="000000"/>
      </a:accent4>
      <a:accent5>
        <a:srgbClr val="AAB8DC"/>
      </a:accent5>
      <a:accent6>
        <a:srgbClr val="007B26"/>
      </a:accent6>
      <a:hlink>
        <a:srgbClr val="0000FF"/>
      </a:hlink>
      <a:folHlink>
        <a:srgbClr val="FF00FF"/>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17137</TotalTime>
  <Words>2562</Words>
  <Application>Microsoft Office PowerPoint</Application>
  <PresentationFormat>Custom</PresentationFormat>
  <Paragraphs>165</Paragraphs>
  <Slides>14</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Poppins</vt:lpstr>
      <vt:lpstr>Helvetica Neue</vt:lpstr>
      <vt:lpstr>Calibri</vt:lpstr>
      <vt:lpstr>Open Sans</vt:lpstr>
      <vt:lpstr>Arial</vt:lpstr>
      <vt:lpstr>Montserrat Semi</vt:lpstr>
      <vt:lpstr>Montserrat</vt:lpstr>
      <vt:lpstr>Poppins Medium</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Samaras, Evanthia</dc:creator>
  <cp:lastModifiedBy>Samaras, Evanthia</cp:lastModifiedBy>
  <cp:revision>587</cp:revision>
  <cp:lastPrinted>2018-10-23T12:08:01Z</cp:lastPrinted>
  <dcterms:modified xsi:type="dcterms:W3CDTF">2018-10-23T12:12:19Z</dcterms:modified>
</cp:coreProperties>
</file>